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44"/>
  </p:notesMasterIdLst>
  <p:sldIdLst>
    <p:sldId id="275" r:id="rId2"/>
    <p:sldId id="326" r:id="rId3"/>
    <p:sldId id="327" r:id="rId4"/>
    <p:sldId id="365" r:id="rId5"/>
    <p:sldId id="280" r:id="rId6"/>
    <p:sldId id="333" r:id="rId7"/>
    <p:sldId id="366" r:id="rId8"/>
    <p:sldId id="373" r:id="rId9"/>
    <p:sldId id="282" r:id="rId10"/>
    <p:sldId id="283" r:id="rId11"/>
    <p:sldId id="284" r:id="rId12"/>
    <p:sldId id="335" r:id="rId13"/>
    <p:sldId id="334" r:id="rId14"/>
    <p:sldId id="285" r:id="rId15"/>
    <p:sldId id="289" r:id="rId16"/>
    <p:sldId id="290" r:id="rId17"/>
    <p:sldId id="292" r:id="rId18"/>
    <p:sldId id="321" r:id="rId19"/>
    <p:sldId id="294" r:id="rId20"/>
    <p:sldId id="295" r:id="rId21"/>
    <p:sldId id="310" r:id="rId22"/>
    <p:sldId id="316" r:id="rId23"/>
    <p:sldId id="336" r:id="rId24"/>
    <p:sldId id="296" r:id="rId25"/>
    <p:sldId id="297" r:id="rId26"/>
    <p:sldId id="304" r:id="rId27"/>
    <p:sldId id="324" r:id="rId28"/>
    <p:sldId id="338" r:id="rId29"/>
    <p:sldId id="312" r:id="rId30"/>
    <p:sldId id="313" r:id="rId31"/>
    <p:sldId id="298" r:id="rId32"/>
    <p:sldId id="339" r:id="rId33"/>
    <p:sldId id="305" r:id="rId34"/>
    <p:sldId id="299" r:id="rId35"/>
    <p:sldId id="300" r:id="rId36"/>
    <p:sldId id="301" r:id="rId37"/>
    <p:sldId id="302" r:id="rId38"/>
    <p:sldId id="303" r:id="rId39"/>
    <p:sldId id="337" r:id="rId40"/>
    <p:sldId id="377" r:id="rId41"/>
    <p:sldId id="286" r:id="rId42"/>
    <p:sldId id="308" r:id="rId4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1ED2"/>
    <a:srgbClr val="2E2E99"/>
    <a:srgbClr val="677E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33" autoAdjust="0"/>
    <p:restoredTop sz="79910" autoAdjust="0"/>
  </p:normalViewPr>
  <p:slideViewPr>
    <p:cSldViewPr>
      <p:cViewPr varScale="1">
        <p:scale>
          <a:sx n="99" d="100"/>
          <a:sy n="99" d="100"/>
        </p:scale>
        <p:origin x="177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2336E7-F42F-4A2E-9F47-4CAB93D18031}" type="datetimeFigureOut">
              <a:rPr lang="zh-CN" altLang="en-US" smtClean="0"/>
              <a:t>2026/9/9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9DC25-1DF3-4044-A1F0-C273483743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9799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9385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60018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FF0000"/>
                </a:solidFill>
              </a:rPr>
              <a:t>空集公理可由</a:t>
            </a:r>
            <a:r>
              <a:rPr lang="en-US" altLang="zh-CN" dirty="0">
                <a:solidFill>
                  <a:srgbClr val="FF0000"/>
                </a:solidFill>
              </a:rPr>
              <a:t>ZF3</a:t>
            </a:r>
            <a:r>
              <a:rPr lang="zh-CN" altLang="en-US" dirty="0">
                <a:solidFill>
                  <a:srgbClr val="FF0000"/>
                </a:solidFill>
              </a:rPr>
              <a:t>的</a:t>
            </a:r>
            <a:r>
              <a:rPr lang="zh-CN" altLang="en-US" sz="1200" dirty="0"/>
              <a:t>分类公理推出</a:t>
            </a:r>
            <a:endParaRPr lang="en-US" altLang="zh-CN" sz="1200" dirty="0"/>
          </a:p>
          <a:p>
            <a:r>
              <a:rPr lang="zh-CN" altLang="en-US" dirty="0">
                <a:solidFill>
                  <a:srgbClr val="FF0000"/>
                </a:solidFill>
              </a:rPr>
              <a:t>集</a:t>
            </a:r>
            <a:r>
              <a:rPr lang="zh-CN" altLang="en-US" dirty="0"/>
              <a:t>合论系统有二种：</a:t>
            </a:r>
            <a:endParaRPr lang="en-US" altLang="zh-CN" dirty="0"/>
          </a:p>
          <a:p>
            <a:r>
              <a:rPr lang="zh-CN" altLang="en-US" dirty="0"/>
              <a:t>一种承认有原子（即本身不含元素但能作为别的集合的元素），另一种不承认有原子，认为一切皆为集合。</a:t>
            </a:r>
            <a:endParaRPr lang="en-US" altLang="zh-CN" dirty="0"/>
          </a:p>
          <a:p>
            <a:r>
              <a:rPr lang="zh-CN" altLang="en-US" dirty="0"/>
              <a:t>本课程采用后者，这样便导致最初之元素为没有任何元素的集合，从这种集合出发构成集合世界，因此它是任何集合的子集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17059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82727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dirty="0">
                <a:latin typeface="Times New Roman" charset="0"/>
                <a:ea typeface="黑体" charset="0"/>
                <a:cs typeface="Times New Roman" charset="0"/>
              </a:rPr>
              <a:t>事实上，我们从空集开始构造整个集合世界</a:t>
            </a:r>
            <a:endParaRPr kumimoji="0" lang="en-US" altLang="zh-CN" sz="1200" dirty="0">
              <a:latin typeface="Times New Roman" charset="0"/>
              <a:ea typeface="黑体" charset="0"/>
              <a:cs typeface="Times New Roman" charset="0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94498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归纳集是否存在：若存在归纳集𝐴，则∅∈𝐴</a:t>
            </a:r>
            <a:r>
              <a:rPr lang="en-US" altLang="zh-CN" dirty="0"/>
              <a:t>,∅+∈</a:t>
            </a:r>
            <a:r>
              <a:rPr lang="zh-CN" altLang="en-US" dirty="0"/>
              <a:t>𝐴</a:t>
            </a:r>
            <a:r>
              <a:rPr lang="en-US" altLang="zh-CN" dirty="0"/>
              <a:t>,∅++⋯+∈</a:t>
            </a:r>
            <a:r>
              <a:rPr lang="zh-CN" altLang="en-US" dirty="0"/>
              <a:t>𝐴，从而𝐴是无穷集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Russell</a:t>
            </a:r>
            <a:r>
              <a:rPr lang="zh-CN" altLang="en-US" dirty="0"/>
              <a:t>说：“事实上，在这个世界中是否有无穷集合，我们还不能确定。”</a:t>
            </a:r>
            <a:endParaRPr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据此，还不能确定归纳集是否存在。大多数人认为宇宙是无穷的（</a:t>
            </a:r>
            <a:r>
              <a:rPr lang="en-US" altLang="zh-CN" dirty="0"/>
              <a:t>Hilbert</a:t>
            </a:r>
            <a:r>
              <a:rPr lang="zh-CN" altLang="en-US" dirty="0"/>
              <a:t>则否），为了保证归纳集的存在，引入无穷公理</a:t>
            </a:r>
          </a:p>
          <a:p>
            <a:endParaRPr lang="en-US" altLang="zh-CN" dirty="0"/>
          </a:p>
          <a:p>
            <a:r>
              <a:rPr lang="zh-CN" altLang="en-US" dirty="0"/>
              <a:t>归纳集的定义只说了空集及其后继必须在里面，但不排除里面有其它东西。</a:t>
            </a:r>
            <a:endParaRPr lang="en-US" altLang="zh-CN" dirty="0"/>
          </a:p>
          <a:p>
            <a:r>
              <a:rPr lang="zh-CN" altLang="en-US" dirty="0"/>
              <a:t>自然数定义成它们的广义交，就保证了自然数里只有那些元素。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40017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zh-CN" altLang="en-US" dirty="0"/>
                  <a:t>同构但不相等</a:t>
                </a:r>
              </a:p>
            </p:txBody>
          </p:sp>
        </mc:Choice>
        <mc:Fallback xmlns="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zh-CN" dirty="0" smtClean="0"/>
                  <a:t>(</a:t>
                </a:r>
                <a:r>
                  <a:rPr lang="en-US" altLang="zh-CN" dirty="0"/>
                  <a:t>A</a:t>
                </a:r>
                <a:r>
                  <a:rPr lang="en-US" altLang="zh-CN" i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×</a:t>
                </a:r>
                <a:r>
                  <a:rPr lang="en-US" altLang="zh-CN" dirty="0"/>
                  <a:t>B</a:t>
                </a:r>
                <a:r>
                  <a:rPr lang="en-US" altLang="zh-CN" dirty="0" smtClean="0"/>
                  <a:t>)</a:t>
                </a:r>
                <a:r>
                  <a:rPr lang="zh-CN" altLang="en-US" dirty="0" smtClean="0"/>
                  <a:t>不是集合了</a:t>
                </a:r>
                <a:endParaRPr lang="zh-CN" altLang="en-US" dirty="0"/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63590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38615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A</a:t>
            </a:r>
            <a:r>
              <a:rPr lang="zh-CN" altLang="en-US" dirty="0"/>
              <a:t>⊕空集</a:t>
            </a:r>
            <a:r>
              <a:rPr lang="en-US" altLang="zh-CN" dirty="0"/>
              <a:t>=A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A</a:t>
            </a:r>
            <a:r>
              <a:rPr lang="zh-CN" altLang="en-US" dirty="0"/>
              <a:t>⊕</a:t>
            </a:r>
            <a:r>
              <a:rPr lang="en-US" altLang="zh-CN" dirty="0"/>
              <a:t>A=</a:t>
            </a:r>
            <a:r>
              <a:rPr lang="zh-CN" altLang="en-US" dirty="0"/>
              <a:t>空集</a:t>
            </a:r>
            <a:endParaRPr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(A</a:t>
            </a:r>
            <a:r>
              <a:rPr lang="zh-CN" altLang="en-US" dirty="0"/>
              <a:t>⊕</a:t>
            </a:r>
            <a:r>
              <a:rPr lang="en-US" altLang="zh-CN" dirty="0"/>
              <a:t>B)</a:t>
            </a:r>
            <a:r>
              <a:rPr lang="zh-CN" altLang="en-US" dirty="0"/>
              <a:t>⊕</a:t>
            </a:r>
            <a:r>
              <a:rPr lang="en-US" altLang="zh-CN" dirty="0"/>
              <a:t>C=A</a:t>
            </a:r>
            <a:r>
              <a:rPr lang="zh-CN" altLang="en-US" dirty="0"/>
              <a:t>⊕</a:t>
            </a:r>
            <a:r>
              <a:rPr lang="en-US" altLang="zh-CN" dirty="0"/>
              <a:t>(B</a:t>
            </a:r>
            <a:r>
              <a:rPr lang="zh-CN" altLang="en-US" dirty="0"/>
              <a:t>⊕</a:t>
            </a:r>
            <a:r>
              <a:rPr lang="en-US" altLang="zh-CN" dirty="0"/>
              <a:t>C)</a:t>
            </a:r>
            <a:r>
              <a:rPr lang="zh-CN" altLang="en-US" dirty="0"/>
              <a:t>，可借助文氏图理解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46588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75632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  <a:r>
              <a:rPr lang="en-US" altLang="zh-CN" dirty="0"/>
              <a:t>2</a:t>
            </a:r>
            <a:r>
              <a:rPr lang="zh-CN" altLang="en-US" dirty="0"/>
              <a:t>与吸收率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9328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63331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91240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必要性：</a:t>
            </a:r>
            <a:r>
              <a:rPr lang="en-US" altLang="zh-CN" dirty="0"/>
              <a:t>(</a:t>
            </a:r>
            <a:r>
              <a:rPr lang="zh-CN" altLang="en-US" dirty="0"/>
              <a:t>𝐴−𝐵</a:t>
            </a:r>
            <a:r>
              <a:rPr lang="en-US" altLang="zh-CN" dirty="0"/>
              <a:t>)</a:t>
            </a:r>
            <a:r>
              <a:rPr lang="zh-CN" altLang="en-US" dirty="0"/>
              <a:t>∪</a:t>
            </a:r>
            <a:r>
              <a:rPr lang="en-US" altLang="zh-CN" dirty="0"/>
              <a:t>(</a:t>
            </a:r>
            <a:r>
              <a:rPr lang="zh-CN" altLang="en-US" dirty="0"/>
              <a:t>𝐴−𝐶</a:t>
            </a:r>
            <a:r>
              <a:rPr lang="en-US" altLang="zh-CN" dirty="0"/>
              <a:t>) = (</a:t>
            </a:r>
            <a:r>
              <a:rPr lang="zh-CN" altLang="en-US" b="0" dirty="0"/>
              <a:t>𝑨</a:t>
            </a:r>
            <a:r>
              <a:rPr lang="zh-CN" altLang="en-US" dirty="0"/>
              <a:t>∩</a:t>
            </a:r>
            <a:r>
              <a:rPr lang="en-US" altLang="zh-CN" dirty="0"/>
              <a:t>~B)</a:t>
            </a:r>
            <a:r>
              <a:rPr lang="zh-CN" altLang="en-US" dirty="0"/>
              <a:t> </a:t>
            </a:r>
            <a:r>
              <a:rPr lang="zh-CN" altLang="en-US" b="0" dirty="0"/>
              <a:t>∪</a:t>
            </a:r>
            <a:r>
              <a:rPr lang="zh-CN" altLang="en-US" b="0" baseline="0" dirty="0"/>
              <a:t> </a:t>
            </a:r>
            <a:r>
              <a:rPr lang="en-US" altLang="zh-CN" dirty="0"/>
              <a:t>(</a:t>
            </a:r>
            <a:r>
              <a:rPr lang="zh-CN" altLang="en-US" b="0" dirty="0"/>
              <a:t>𝑨</a:t>
            </a:r>
            <a:r>
              <a:rPr lang="zh-CN" altLang="en-US" dirty="0"/>
              <a:t>∩</a:t>
            </a:r>
            <a:r>
              <a:rPr lang="en-US" altLang="zh-CN" dirty="0"/>
              <a:t>~C)</a:t>
            </a:r>
            <a:r>
              <a:rPr lang="zh-CN" altLang="en-US" dirty="0"/>
              <a:t> </a:t>
            </a:r>
            <a:r>
              <a:rPr lang="en-US" altLang="zh-CN" dirty="0"/>
              <a:t>= A</a:t>
            </a:r>
            <a:r>
              <a:rPr lang="zh-CN" altLang="en-US" dirty="0"/>
              <a:t>∩</a:t>
            </a:r>
            <a:r>
              <a:rPr lang="en-US" altLang="zh-CN" dirty="0"/>
              <a:t>~(B</a:t>
            </a:r>
            <a:r>
              <a:rPr lang="zh-CN" altLang="en-US" dirty="0"/>
              <a:t>∩</a:t>
            </a:r>
            <a:r>
              <a:rPr lang="en-US" altLang="zh-CN" dirty="0"/>
              <a:t>C)</a:t>
            </a:r>
            <a:r>
              <a:rPr lang="en-US" altLang="zh-CN" b="0" dirty="0"/>
              <a:t> = A-</a:t>
            </a:r>
            <a:r>
              <a:rPr lang="en-US" altLang="zh-CN" dirty="0"/>
              <a:t>(B</a:t>
            </a:r>
            <a:r>
              <a:rPr lang="zh-CN" altLang="en-US" dirty="0"/>
              <a:t>∩</a:t>
            </a:r>
            <a:r>
              <a:rPr lang="en-US" altLang="zh-CN" dirty="0"/>
              <a:t>C)</a:t>
            </a:r>
            <a:r>
              <a:rPr lang="en-US" altLang="zh-CN" b="0" dirty="0"/>
              <a:t> = A</a:t>
            </a:r>
          </a:p>
          <a:p>
            <a:r>
              <a:rPr lang="zh-CN" altLang="en-US" b="0" dirty="0"/>
              <a:t>即：</a:t>
            </a:r>
            <a:r>
              <a:rPr lang="en-US" altLang="zh-CN" b="0" dirty="0"/>
              <a:t> </a:t>
            </a:r>
            <a:r>
              <a:rPr lang="en-US" altLang="zh-CN" dirty="0"/>
              <a:t>(B</a:t>
            </a:r>
            <a:r>
              <a:rPr lang="zh-CN" altLang="en-US" dirty="0"/>
              <a:t>∩</a:t>
            </a:r>
            <a:r>
              <a:rPr lang="en-US" altLang="zh-CN" dirty="0"/>
              <a:t>C)</a:t>
            </a:r>
            <a:r>
              <a:rPr lang="zh-CN" altLang="en-US" dirty="0"/>
              <a:t>不含</a:t>
            </a:r>
            <a:r>
              <a:rPr lang="en-US" altLang="zh-CN" dirty="0"/>
              <a:t>A</a:t>
            </a:r>
            <a:r>
              <a:rPr lang="zh-CN" altLang="en-US" dirty="0"/>
              <a:t>的元素，</a:t>
            </a:r>
            <a:r>
              <a:rPr lang="en-US" altLang="zh-CN" baseline="0" dirty="0">
                <a:solidFill>
                  <a:srgbClr val="00B050"/>
                </a:solidFill>
              </a:rPr>
              <a:t> </a:t>
            </a:r>
            <a:r>
              <a:rPr lang="zh-CN" altLang="en-US" baseline="0" dirty="0">
                <a:solidFill>
                  <a:srgbClr val="00B050"/>
                </a:solidFill>
              </a:rPr>
              <a:t>即</a:t>
            </a:r>
            <a:r>
              <a:rPr lang="en-US" altLang="zh-CN" dirty="0"/>
              <a:t>A</a:t>
            </a:r>
            <a:r>
              <a:rPr lang="zh-CN" altLang="en-US" dirty="0"/>
              <a:t>∩ </a:t>
            </a:r>
            <a:r>
              <a:rPr lang="en-US" altLang="zh-CN" dirty="0"/>
              <a:t>(B</a:t>
            </a:r>
            <a:r>
              <a:rPr lang="zh-CN" altLang="en-US" dirty="0"/>
              <a:t>∩</a:t>
            </a:r>
            <a:r>
              <a:rPr lang="en-US" altLang="zh-CN" dirty="0"/>
              <a:t>C)=</a:t>
            </a:r>
            <a:r>
              <a:rPr lang="en-US" altLang="zh-CN" dirty="0">
                <a:solidFill>
                  <a:srgbClr val="00B050"/>
                </a:solidFill>
              </a:rPr>
              <a:t>∅</a:t>
            </a:r>
            <a:endParaRPr lang="en-US" altLang="zh-CN" b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b="0" dirty="0"/>
              <a:t>充分性：</a:t>
            </a:r>
            <a:r>
              <a:rPr lang="en-US" altLang="zh-CN" dirty="0"/>
              <a:t>A</a:t>
            </a:r>
            <a:r>
              <a:rPr lang="zh-CN" altLang="en-US" dirty="0"/>
              <a:t>∩ </a:t>
            </a:r>
            <a:r>
              <a:rPr lang="en-US" altLang="zh-CN" dirty="0"/>
              <a:t>(B</a:t>
            </a:r>
            <a:r>
              <a:rPr lang="zh-CN" altLang="en-US" dirty="0"/>
              <a:t>∩</a:t>
            </a:r>
            <a:r>
              <a:rPr lang="en-US" altLang="zh-CN" dirty="0"/>
              <a:t>C)=</a:t>
            </a:r>
            <a:r>
              <a:rPr lang="en-US" altLang="zh-CN" dirty="0">
                <a:solidFill>
                  <a:srgbClr val="00B050"/>
                </a:solidFill>
              </a:rPr>
              <a:t>∅</a:t>
            </a:r>
            <a:r>
              <a:rPr lang="zh-CN" altLang="en-US" dirty="0">
                <a:solidFill>
                  <a:srgbClr val="00B050"/>
                </a:solidFill>
              </a:rPr>
              <a:t>，即</a:t>
            </a:r>
            <a:r>
              <a:rPr lang="en-US" altLang="zh-CN" dirty="0"/>
              <a:t>A</a:t>
            </a:r>
            <a:r>
              <a:rPr lang="zh-CN" altLang="en-US" dirty="0"/>
              <a:t>∩ </a:t>
            </a:r>
            <a:r>
              <a:rPr lang="en-US" altLang="zh-CN" dirty="0"/>
              <a:t>~(B</a:t>
            </a:r>
            <a:r>
              <a:rPr lang="zh-CN" altLang="en-US" dirty="0"/>
              <a:t>∩</a:t>
            </a:r>
            <a:r>
              <a:rPr lang="en-US" altLang="zh-CN" dirty="0"/>
              <a:t>C)=A</a:t>
            </a:r>
            <a:r>
              <a:rPr lang="zh-CN" altLang="en-US" dirty="0"/>
              <a:t>，即</a:t>
            </a:r>
            <a:r>
              <a:rPr lang="en-US" altLang="zh-CN" dirty="0"/>
              <a:t>(A</a:t>
            </a:r>
            <a:r>
              <a:rPr lang="zh-CN" altLang="en-US" dirty="0"/>
              <a:t>∩ </a:t>
            </a:r>
            <a:r>
              <a:rPr lang="en-US" altLang="zh-CN" dirty="0"/>
              <a:t>~B)</a:t>
            </a:r>
            <a:r>
              <a:rPr lang="zh-CN" altLang="en-US" dirty="0"/>
              <a:t> ∪</a:t>
            </a:r>
            <a:r>
              <a:rPr lang="en-US" altLang="zh-CN" dirty="0"/>
              <a:t>(A</a:t>
            </a:r>
            <a:r>
              <a:rPr lang="zh-CN" altLang="en-US" dirty="0"/>
              <a:t>∩</a:t>
            </a:r>
            <a:r>
              <a:rPr lang="en-US" altLang="zh-CN" dirty="0"/>
              <a:t>~C)=A</a:t>
            </a:r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18434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向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ZF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增加选择公理产生了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ZFC</a:t>
            </a:r>
          </a:p>
          <a:p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ZFC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有无穷多个公理，因为替代公理实际上是公理模式。</a:t>
            </a:r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ZFC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免除了朴素集合论的三大悖论，罗素悖论、布拉利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福尔蒂悖论和康托尔悖论</a:t>
            </a:r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子集公理是对概括原则的一个限制：它们之间的区别在于一个是不加任何限制地将所有具有性质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ψ(x)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的对象汇集为一个集合，一个是将一个已经存在的集合中具有性质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ψ(x)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的对象汇集为一个集合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41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68586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承认</a:t>
            </a:r>
            <a:r>
              <a:rPr lang="en-US" altLang="zh-C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</a:t>
            </a:r>
            <a:r>
              <a:rPr lang="zh-CN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的巴拿赫</a:t>
            </a:r>
            <a:r>
              <a:rPr lang="en-US" altLang="zh-C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zh-CN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塔斯基悖论：可以把一个实心铁球，切割成有限的几个“极其不规则”的碎片，然后通过平移和旋转，重新拼成两个和原来一模一样大的铁球。</a:t>
            </a:r>
            <a:endParaRPr lang="en-US" altLang="zh-CN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42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0755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随着计算机与人工智能的出现，公理系统又为自动定理证明奠定了基础</a:t>
            </a:r>
            <a:endParaRPr lang="en-US" altLang="zh-CN"/>
          </a:p>
          <a:p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32095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现在的问题是</a:t>
            </a:r>
            <a:r>
              <a:rPr lang="zh-CN" alt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谁为该理发师理发：若理发师给自己理发，那他就是一个“自己理发的人”，依其誓言“他不给自己理发”；其次，若“他不给自己理发”，依其誓言，他就必须“给自己理发”。</a:t>
            </a:r>
            <a:b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朱尔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亨利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庞加莱，法国数学家、理论物理学家、科学哲学家与工程师，被誉为“现代数学的高斯” 、“数学界的最后一位全才” 。</a:t>
            </a:r>
            <a:b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弗里德里希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路德维希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戈特洛布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弗雷格，德国著名数学家、逻辑学家和哲学家，是数理逻辑和分析哲学的奠基人。</a:t>
            </a:r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00474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0610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除了公理化集合论，还有其他方式避免悖论：类型论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74465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74020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32241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集合描述方法：外延法、概括法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7458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ED9701B-4197-4FE5-B5DA-5416DC1669A5}" type="datetime1">
              <a:rPr lang="zh-CN" altLang="en-US" smtClean="0"/>
              <a:t>2026/9/9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033A-B298-4829-B013-FB02CFC1E8B2}" type="datetime1">
              <a:rPr lang="zh-CN" altLang="en-US" smtClean="0"/>
              <a:t>2026/9/9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6322D89-321D-4885-89B2-A0E512222A49}" type="datetime1">
              <a:rPr lang="zh-CN" altLang="en-US" smtClean="0"/>
              <a:t>2026/9/9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6247-266E-48C6-8B14-289F25875231}" type="datetime1">
              <a:rPr lang="zh-CN" altLang="en-US" smtClean="0"/>
              <a:t>2026/9/9</a:t>
            </a:fld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65BE9-30F8-4EBE-A9C2-AB249A42BA31}" type="datetime1">
              <a:rPr lang="zh-CN" altLang="en-US" smtClean="0"/>
              <a:t>2026/9/9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7E2C2CD-497C-4296-A0B9-87C9C1109BD9}" type="datetime1">
              <a:rPr lang="zh-CN" altLang="en-US" smtClean="0"/>
              <a:t>2026/9/9</a:t>
            </a:fld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5E19621-E3B2-4562-A73B-168B240E71B6}" type="datetime1">
              <a:rPr lang="zh-CN" altLang="en-US" smtClean="0"/>
              <a:t>2026/9/9</a:t>
            </a:fld>
            <a:endParaRPr lang="zh-CN" altLang="en-US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5" name="文本占位符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A16C8-561B-4A8C-9EFE-F6FCC4B46780}" type="datetime1">
              <a:rPr lang="zh-CN" altLang="en-US" smtClean="0"/>
              <a:t>2026/9/9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4F784-2C90-4317-995F-7291EE975927}" type="datetime1">
              <a:rPr lang="zh-CN" altLang="en-US" smtClean="0"/>
              <a:t>2026/9/9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436A7-51C4-461E-A63E-A4F97ED44C5C}" type="datetime1">
              <a:rPr lang="zh-CN" altLang="en-US" smtClean="0"/>
              <a:t>2026/9/9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D3C3FD1-F0F2-4061-8913-C3CEB2D6BA24}" type="datetime1">
              <a:rPr lang="zh-CN" altLang="en-US" smtClean="0"/>
              <a:t>2026/9/9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/>
              <a:t>单击图标添加图片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dirty="0"/>
              <a:t>单击此处编辑母版文本样式</a:t>
            </a:r>
          </a:p>
          <a:p>
            <a:pPr lvl="1" eaLnBrk="1" latinLnBrk="0" hangingPunct="1"/>
            <a:r>
              <a:rPr kumimoji="0" lang="zh-CN" altLang="en-US" dirty="0"/>
              <a:t>第二级</a:t>
            </a:r>
          </a:p>
          <a:p>
            <a:pPr lvl="2" eaLnBrk="1" latinLnBrk="0" hangingPunct="1"/>
            <a:r>
              <a:rPr kumimoji="0" lang="zh-CN" altLang="en-US" dirty="0"/>
              <a:t>第三级</a:t>
            </a:r>
          </a:p>
          <a:p>
            <a:pPr lvl="3" eaLnBrk="1" latinLnBrk="0" hangingPunct="1"/>
            <a:r>
              <a:rPr kumimoji="0" lang="zh-CN" altLang="en-US" dirty="0"/>
              <a:t>第四级</a:t>
            </a:r>
          </a:p>
          <a:p>
            <a:pPr lvl="4" eaLnBrk="1" latinLnBrk="0" hangingPunct="1"/>
            <a:r>
              <a:rPr kumimoji="0" lang="zh-CN" altLang="en-US" dirty="0"/>
              <a:t>第五级</a:t>
            </a:r>
            <a:endParaRPr kumimoji="0" lang="en-US" dirty="0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97045A6-C381-463D-A4BA-F030581BD3A5}" type="datetime1">
              <a:rPr lang="zh-CN" altLang="en-US" smtClean="0"/>
              <a:t>2026/9/9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sz="6000" dirty="0"/>
              <a:t>集合及其运算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9582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12647" y="1600200"/>
            <a:ext cx="8396573" cy="4495800"/>
          </a:xfrm>
        </p:spPr>
        <p:txBody>
          <a:bodyPr/>
          <a:lstStyle/>
          <a:p>
            <a:r>
              <a:rPr lang="en-US" altLang="zh-CN" dirty="0"/>
              <a:t>1,2,3</a:t>
            </a:r>
            <a:r>
              <a:rPr lang="zh-CN" altLang="en-US" dirty="0"/>
              <a:t>为集合，“自然数之全体”为集合；但诸如“甚大之数”或“与𝑷点接近之点”则不能为集合，因其</a:t>
            </a:r>
            <a:r>
              <a:rPr lang="zh-CN" altLang="en-US" dirty="0">
                <a:solidFill>
                  <a:srgbClr val="FF0000"/>
                </a:solidFill>
              </a:rPr>
              <a:t>界限不清</a:t>
            </a:r>
            <a:endParaRPr lang="en-US" altLang="zh-CN" dirty="0">
              <a:solidFill>
                <a:srgbClr val="FF0000"/>
              </a:solidFill>
            </a:endParaRPr>
          </a:p>
          <a:p>
            <a:pPr lvl="1"/>
            <a:endParaRPr lang="en-US" altLang="zh-CN" dirty="0"/>
          </a:p>
          <a:p>
            <a:r>
              <a:rPr lang="zh-CN" altLang="en-US" dirty="0"/>
              <a:t>集合中的元素</a:t>
            </a:r>
            <a:r>
              <a:rPr lang="zh-CN" altLang="en-US" dirty="0">
                <a:solidFill>
                  <a:srgbClr val="FF0000"/>
                </a:solidFill>
              </a:rPr>
              <a:t>互异</a:t>
            </a:r>
            <a:r>
              <a:rPr lang="zh-CN" altLang="en-US" dirty="0"/>
              <a:t>，我们把元素的重复看作一次出现，如</a:t>
            </a:r>
            <a:r>
              <a:rPr lang="en-US" altLang="zh-CN" dirty="0"/>
              <a:t>{2,2,3,3}={2,3}</a:t>
            </a:r>
          </a:p>
          <a:p>
            <a:pPr lvl="1"/>
            <a:endParaRPr lang="en-US" altLang="zh-CN" dirty="0"/>
          </a:p>
          <a:p>
            <a:r>
              <a:rPr lang="en-US" altLang="zh-CN" dirty="0"/>
              <a:t>Cantor</a:t>
            </a:r>
            <a:r>
              <a:rPr lang="zh-CN" altLang="en-US" dirty="0"/>
              <a:t>提到的“总括之全体”之“总括”，可由集合的</a:t>
            </a:r>
            <a:r>
              <a:rPr lang="zh-CN" altLang="en-US" dirty="0">
                <a:solidFill>
                  <a:srgbClr val="FF0000"/>
                </a:solidFill>
              </a:rPr>
              <a:t>外延公理</a:t>
            </a:r>
            <a:r>
              <a:rPr lang="zh-CN" altLang="en-US" dirty="0"/>
              <a:t>和</a:t>
            </a:r>
            <a:r>
              <a:rPr lang="zh-CN" altLang="en-US" dirty="0">
                <a:solidFill>
                  <a:srgbClr val="FF0000"/>
                </a:solidFill>
              </a:rPr>
              <a:t>概括原则</a:t>
            </a:r>
            <a:r>
              <a:rPr lang="zh-CN" altLang="en-US" dirty="0"/>
              <a:t>来描述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10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56179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外延公理与概括原则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0070C0"/>
                </a:solidFill>
              </a:rPr>
              <a:t>(ZF.1)</a:t>
            </a:r>
            <a:r>
              <a:rPr lang="zh-CN" altLang="en-US" dirty="0">
                <a:solidFill>
                  <a:srgbClr val="FF0000"/>
                </a:solidFill>
              </a:rPr>
              <a:t>外延公理</a:t>
            </a:r>
            <a:r>
              <a:rPr lang="zh-CN" altLang="en-US" dirty="0"/>
              <a:t>：集合由其元素完全决定</a:t>
            </a:r>
          </a:p>
          <a:p>
            <a:pPr marL="0" indent="0">
              <a:buNone/>
            </a:pPr>
            <a:r>
              <a:rPr lang="en-US" altLang="zh-CN" dirty="0"/>
              <a:t>		</a:t>
            </a:r>
            <a:r>
              <a:rPr lang="zh-CN" altLang="en-US" dirty="0"/>
              <a:t>𝐴</a:t>
            </a:r>
            <a:r>
              <a:rPr lang="en-US" altLang="zh-CN" dirty="0"/>
              <a:t>=</a:t>
            </a:r>
            <a:r>
              <a:rPr lang="zh-CN" altLang="en-US" dirty="0"/>
              <a:t>𝐵↔∀𝑥</a:t>
            </a:r>
            <a:r>
              <a:rPr lang="en-US" altLang="zh-CN" dirty="0"/>
              <a:t>(</a:t>
            </a:r>
            <a:r>
              <a:rPr lang="zh-CN" altLang="en-US" dirty="0"/>
              <a:t>𝑥∈𝐴↔𝑥∈𝐵</a:t>
            </a:r>
            <a:r>
              <a:rPr lang="en-US" altLang="zh-CN" dirty="0"/>
              <a:t>)</a:t>
            </a:r>
          </a:p>
          <a:p>
            <a:pPr marL="0" indent="0">
              <a:buNone/>
            </a:pPr>
            <a:r>
              <a:rPr lang="en-US" altLang="zh-CN" dirty="0"/>
              <a:t>  </a:t>
            </a:r>
            <a:r>
              <a:rPr lang="zh-CN" altLang="en-US" dirty="0"/>
              <a:t>故证明集合𝐴</a:t>
            </a:r>
            <a:r>
              <a:rPr lang="en-US" altLang="zh-CN" dirty="0"/>
              <a:t>=</a:t>
            </a:r>
            <a:r>
              <a:rPr lang="zh-CN" altLang="en-US" dirty="0"/>
              <a:t>𝐵只需证明∀𝑥</a:t>
            </a:r>
            <a:r>
              <a:rPr lang="en-US" altLang="zh-CN" dirty="0"/>
              <a:t>(</a:t>
            </a:r>
            <a:r>
              <a:rPr lang="zh-CN" altLang="en-US" dirty="0"/>
              <a:t>𝑥∈𝐴↔𝑥∈𝐵</a:t>
            </a:r>
            <a:r>
              <a:rPr lang="en-US" altLang="zh-CN" dirty="0"/>
              <a:t>)</a:t>
            </a:r>
          </a:p>
          <a:p>
            <a:pPr marL="0" indent="0">
              <a:buNone/>
            </a:pPr>
            <a:endParaRPr lang="en-US" altLang="zh-CN" dirty="0"/>
          </a:p>
          <a:p>
            <a:pPr>
              <a:buFont typeface="Wingdings" panose="05000000000000000000" pitchFamily="2" charset="2"/>
              <a:buChar char="p"/>
            </a:pPr>
            <a:r>
              <a:rPr lang="zh-CN" altLang="en-US" dirty="0">
                <a:solidFill>
                  <a:srgbClr val="FF0000"/>
                </a:solidFill>
              </a:rPr>
              <a:t>概括原则</a:t>
            </a:r>
            <a:r>
              <a:rPr lang="zh-CN" altLang="en-US" dirty="0"/>
              <a:t>：对于人们直观或者思维之对象𝑥的任一性质𝑃</a:t>
            </a:r>
            <a:r>
              <a:rPr lang="en-US" altLang="zh-CN" dirty="0"/>
              <a:t>(</a:t>
            </a:r>
            <a:r>
              <a:rPr lang="zh-CN" altLang="en-US" dirty="0"/>
              <a:t>𝑥</a:t>
            </a:r>
            <a:r>
              <a:rPr lang="en-US" altLang="zh-CN" dirty="0"/>
              <a:t>)</a:t>
            </a:r>
            <a:r>
              <a:rPr lang="zh-CN" altLang="en-US" dirty="0"/>
              <a:t>，存在集合𝑆的元素恰为具有性质𝑃的那些对象，记为𝑆</a:t>
            </a:r>
            <a:r>
              <a:rPr lang="en-US" altLang="zh-CN" dirty="0"/>
              <a:t>={</a:t>
            </a:r>
            <a:r>
              <a:rPr lang="zh-CN" altLang="en-US" dirty="0"/>
              <a:t>𝑥</a:t>
            </a:r>
            <a:r>
              <a:rPr lang="en-US" altLang="zh-CN" dirty="0"/>
              <a:t>|</a:t>
            </a:r>
            <a:r>
              <a:rPr lang="zh-CN" altLang="en-US" dirty="0"/>
              <a:t>𝑃</a:t>
            </a:r>
            <a:r>
              <a:rPr lang="en-US" altLang="zh-CN" dirty="0"/>
              <a:t>(</a:t>
            </a:r>
            <a:r>
              <a:rPr lang="zh-CN" altLang="en-US" dirty="0"/>
              <a:t>𝑥</a:t>
            </a:r>
            <a:r>
              <a:rPr lang="en-US" altLang="zh-CN" dirty="0"/>
              <a:t>)}</a:t>
            </a:r>
            <a:r>
              <a:rPr lang="zh-CN" altLang="en-US" dirty="0"/>
              <a:t>。从而对任何𝑎，𝑎∈𝑆↔𝑃</a:t>
            </a:r>
            <a:r>
              <a:rPr lang="en-US" altLang="zh-CN" dirty="0"/>
              <a:t>(</a:t>
            </a:r>
            <a:r>
              <a:rPr lang="zh-CN" altLang="en-US" dirty="0"/>
              <a:t>𝑎</a:t>
            </a:r>
            <a:r>
              <a:rPr lang="en-US" altLang="zh-CN" dirty="0"/>
              <a:t>)</a:t>
            </a:r>
            <a:r>
              <a:rPr lang="zh-CN" altLang="en-US" dirty="0"/>
              <a:t>，例如</a:t>
            </a:r>
            <a:r>
              <a:rPr lang="en-US" altLang="zh-CN" dirty="0"/>
              <a:t>{1,2,3}={</a:t>
            </a:r>
            <a:r>
              <a:rPr lang="zh-CN" altLang="en-US" dirty="0"/>
              <a:t>𝑥</a:t>
            </a:r>
            <a:r>
              <a:rPr lang="en-US" altLang="zh-CN" dirty="0"/>
              <a:t>|</a:t>
            </a:r>
            <a:r>
              <a:rPr lang="zh-CN" altLang="en-US" dirty="0"/>
              <a:t>𝑥</a:t>
            </a:r>
            <a:r>
              <a:rPr lang="en-US" altLang="zh-CN" dirty="0"/>
              <a:t>=1∨</a:t>
            </a:r>
            <a:r>
              <a:rPr lang="zh-CN" altLang="en-US" dirty="0"/>
              <a:t>𝑥</a:t>
            </a:r>
            <a:r>
              <a:rPr lang="en-US" altLang="zh-CN" dirty="0"/>
              <a:t>=2∨</a:t>
            </a:r>
            <a:r>
              <a:rPr lang="zh-CN" altLang="en-US" dirty="0"/>
              <a:t>𝑥</a:t>
            </a:r>
            <a:r>
              <a:rPr lang="en-US" altLang="zh-CN" dirty="0"/>
              <a:t>=3}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642276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  <a:endParaRPr 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648108" y="1988840"/>
            <a:ext cx="7847784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1</a:t>
            </a:r>
            <a:r>
              <a:rPr lang="zh-CN" altLang="en-US" sz="3200" b="1" dirty="0"/>
              <a:t>：什么是集合？</a:t>
            </a:r>
            <a:endParaRPr lang="en-US" altLang="zh-CN" sz="3200" b="1" dirty="0"/>
          </a:p>
          <a:p>
            <a:pPr marL="457200" indent="-457200">
              <a:buFontTx/>
              <a:buChar char="-"/>
            </a:pPr>
            <a:r>
              <a:rPr lang="zh-CN" altLang="en-US" sz="2800" b="1" dirty="0">
                <a:solidFill>
                  <a:srgbClr val="1E1ED2"/>
                </a:solidFill>
              </a:rPr>
              <a:t>集合无定义，通过外延法、概括法描述</a:t>
            </a:r>
            <a:endParaRPr lang="en-US" altLang="zh-CN" sz="2800" b="1" dirty="0">
              <a:solidFill>
                <a:srgbClr val="1E1ED2"/>
              </a:solidFill>
            </a:endParaRPr>
          </a:p>
          <a:p>
            <a:r>
              <a:rPr lang="zh-CN" altLang="en-US" sz="3200" b="1" dirty="0">
                <a:solidFill>
                  <a:srgbClr val="FF0000"/>
                </a:solidFill>
              </a:rPr>
              <a:t>问题</a:t>
            </a:r>
            <a:r>
              <a:rPr lang="en-US" altLang="zh-CN" sz="3200" b="1" dirty="0">
                <a:solidFill>
                  <a:srgbClr val="FF0000"/>
                </a:solidFill>
              </a:rPr>
              <a:t>2</a:t>
            </a:r>
            <a:r>
              <a:rPr lang="zh-CN" altLang="en-US" sz="3200" b="1" dirty="0">
                <a:solidFill>
                  <a:srgbClr val="FF0000"/>
                </a:solidFill>
              </a:rPr>
              <a:t>：集合的基本概念有哪些？</a:t>
            </a:r>
            <a:endParaRPr lang="en-US" altLang="zh-CN" sz="3200" b="1" dirty="0">
              <a:solidFill>
                <a:srgbClr val="FF0000"/>
              </a:solidFill>
            </a:endParaRPr>
          </a:p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3</a:t>
            </a:r>
            <a:r>
              <a:rPr lang="zh-CN" altLang="en-US" sz="3200" b="1" dirty="0"/>
              <a:t>：如何进行集合运算与集合公式证明？</a:t>
            </a:r>
            <a:endParaRPr lang="en-US" altLang="zh-CN" sz="3200" b="1" dirty="0"/>
          </a:p>
        </p:txBody>
      </p:sp>
    </p:spTree>
    <p:extLst>
      <p:ext uri="{BB962C8B-B14F-4D97-AF65-F5344CB8AC3E}">
        <p14:creationId xmlns:p14="http://schemas.microsoft.com/office/powerpoint/2010/main" val="369351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集合的大小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sz="2800" dirty="0"/>
              <a:t>有限集合及其基数</a:t>
            </a:r>
            <a:endParaRPr lang="en-US" altLang="zh-CN" sz="2800" dirty="0"/>
          </a:p>
          <a:p>
            <a:pPr lvl="1"/>
            <a:r>
              <a:rPr lang="zh-CN" altLang="en-US" sz="2400" dirty="0">
                <a:latin typeface="+mn-ea"/>
                <a:cs typeface="宋体" charset="0"/>
                <a:sym typeface="Symbol" charset="0"/>
              </a:rPr>
              <a:t>若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S</a:t>
            </a:r>
            <a:r>
              <a:rPr lang="zh-CN" altLang="en-US" sz="2400" dirty="0">
                <a:solidFill>
                  <a:srgbClr val="FF0000"/>
                </a:solidFill>
                <a:latin typeface="+mn-ea"/>
                <a:cs typeface="宋体" charset="0"/>
                <a:sym typeface="Symbol" charset="0"/>
              </a:rPr>
              <a:t>恰有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n</a:t>
            </a:r>
            <a:r>
              <a:rPr lang="zh-CN" altLang="en-US" sz="2400" dirty="0">
                <a:latin typeface="+mn-ea"/>
                <a:cs typeface="宋体" charset="0"/>
                <a:sym typeface="Symbol" charset="0"/>
              </a:rPr>
              <a:t>个不同的元素，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n</a:t>
            </a:r>
            <a:r>
              <a:rPr lang="zh-CN" altLang="en-US" sz="2400" dirty="0">
                <a:latin typeface="+mn-ea"/>
                <a:cs typeface="宋体" charset="0"/>
                <a:sym typeface="Symbol" charset="0"/>
              </a:rPr>
              <a:t>是自然数，就说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S</a:t>
            </a:r>
            <a:r>
              <a:rPr lang="zh-CN" altLang="en-US" sz="2400" dirty="0">
                <a:latin typeface="+mn-ea"/>
                <a:cs typeface="宋体" charset="0"/>
                <a:sym typeface="Symbol" charset="0"/>
              </a:rPr>
              <a:t>是有限集合，而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n</a:t>
            </a:r>
            <a:r>
              <a:rPr lang="zh-CN" altLang="en-US" sz="2400" dirty="0">
                <a:latin typeface="+mn-ea"/>
                <a:cs typeface="宋体" charset="0"/>
                <a:sym typeface="Symbol" charset="0"/>
              </a:rPr>
              <a:t>是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S</a:t>
            </a:r>
            <a:r>
              <a:rPr lang="zh-CN" altLang="en-US" sz="2400" dirty="0">
                <a:latin typeface="+mn-ea"/>
                <a:cs typeface="宋体" charset="0"/>
                <a:sym typeface="Symbol" charset="0"/>
              </a:rPr>
              <a:t>的基数，记作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|S|=</a:t>
            </a:r>
            <a:r>
              <a:rPr lang="en-US" altLang="zh-CN" sz="2400" i="1" dirty="0">
                <a:latin typeface="+mn-ea"/>
                <a:cs typeface="Times New Roman" charset="0"/>
                <a:sym typeface="Symbol" charset="0"/>
              </a:rPr>
              <a:t>n</a:t>
            </a:r>
            <a:endParaRPr lang="en-US" altLang="zh-CN" sz="2400" dirty="0">
              <a:latin typeface="+mn-ea"/>
              <a:cs typeface="Times New Roman" charset="0"/>
              <a:sym typeface="Symbol" charset="0"/>
            </a:endParaRPr>
          </a:p>
          <a:p>
            <a:endParaRPr lang="en-US" altLang="zh-CN" sz="2800" dirty="0">
              <a:latin typeface="+mn-ea"/>
              <a:cs typeface="Times New Roman" charset="0"/>
              <a:sym typeface="Symbol" charset="0"/>
            </a:endParaRPr>
          </a:p>
          <a:p>
            <a:r>
              <a:rPr lang="zh-CN" altLang="en-US" sz="2800" dirty="0">
                <a:latin typeface="+mn-ea"/>
                <a:cs typeface="Times New Roman" charset="0"/>
                <a:sym typeface="Symbol" charset="0"/>
              </a:rPr>
              <a:t>无限集合</a:t>
            </a:r>
            <a:endParaRPr lang="en-US" altLang="zh-CN" sz="2800" dirty="0">
              <a:latin typeface="+mn-ea"/>
              <a:cs typeface="Times New Roman" charset="0"/>
              <a:sym typeface="Symbol" charset="0"/>
            </a:endParaRPr>
          </a:p>
          <a:p>
            <a:pPr lvl="1"/>
            <a:r>
              <a:rPr lang="zh-CN" altLang="en-US" sz="2400" dirty="0">
                <a:latin typeface="+mn-ea"/>
                <a:cs typeface="宋体" charset="0"/>
                <a:sym typeface="Symbol" charset="0"/>
              </a:rPr>
              <a:t>如果一个集合不是有限的，就说它是无限的。 </a:t>
            </a:r>
            <a:endParaRPr lang="en-US" altLang="zh-CN" sz="2400" dirty="0">
              <a:latin typeface="+mn-ea"/>
              <a:cs typeface="Times New Roman" charset="0"/>
              <a:sym typeface="Symbol" charset="0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38789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子集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dirty="0"/>
              <a:t>𝐴为𝐵之</a:t>
            </a:r>
            <a:r>
              <a:rPr lang="zh-CN" altLang="en-US" dirty="0">
                <a:solidFill>
                  <a:srgbClr val="FF0000"/>
                </a:solidFill>
              </a:rPr>
              <a:t>子集</a:t>
            </a:r>
            <a:r>
              <a:rPr lang="zh-CN" altLang="en-US" dirty="0"/>
              <a:t>（记为𝐴⊆𝐵）指∀𝑥</a:t>
            </a:r>
            <a:r>
              <a:rPr lang="en-US" altLang="zh-CN" dirty="0"/>
              <a:t>(</a:t>
            </a:r>
            <a:r>
              <a:rPr lang="zh-CN" altLang="en-US" dirty="0"/>
              <a:t>𝑥∈𝐴→𝑥∈𝐵</a:t>
            </a:r>
            <a:r>
              <a:rPr lang="en-US" altLang="zh-CN" dirty="0"/>
              <a:t>)</a:t>
            </a:r>
            <a:r>
              <a:rPr lang="zh-CN" altLang="en-US" dirty="0"/>
              <a:t>，</a:t>
            </a:r>
            <a:endParaRPr lang="en-US" altLang="zh-CN" dirty="0"/>
          </a:p>
          <a:p>
            <a:r>
              <a:rPr lang="zh-CN" altLang="en-US" dirty="0"/>
              <a:t>𝐴为𝐵之</a:t>
            </a:r>
            <a:r>
              <a:rPr lang="zh-CN" altLang="en-US" dirty="0">
                <a:solidFill>
                  <a:srgbClr val="FF0000"/>
                </a:solidFill>
              </a:rPr>
              <a:t>真子集</a:t>
            </a:r>
            <a:r>
              <a:rPr lang="zh-CN" altLang="en-US" dirty="0"/>
              <a:t>（记为𝐴⊂𝐵）指𝐴⊆𝐵且𝐴≠𝐵。</a:t>
            </a:r>
            <a:endParaRPr lang="en-US" altLang="zh-CN" dirty="0"/>
          </a:p>
          <a:p>
            <a:r>
              <a:rPr lang="zh-CN" altLang="en-US" dirty="0"/>
              <a:t>𝐴⊄𝐵是指∃𝑥</a:t>
            </a:r>
            <a:r>
              <a:rPr lang="en-US" altLang="zh-CN" dirty="0"/>
              <a:t>(</a:t>
            </a:r>
            <a:r>
              <a:rPr lang="zh-CN" altLang="en-US" dirty="0"/>
              <a:t>𝑥∈𝐴∧𝑥∉𝐵</a:t>
            </a:r>
            <a:r>
              <a:rPr lang="en-US" altLang="zh-CN" dirty="0"/>
              <a:t>)</a:t>
            </a:r>
          </a:p>
          <a:p>
            <a:endParaRPr lang="en-US" altLang="zh-CN" dirty="0"/>
          </a:p>
          <a:p>
            <a:r>
              <a:rPr lang="zh-CN" altLang="en-US" dirty="0"/>
              <a:t>例：</a:t>
            </a:r>
            <a:r>
              <a:rPr lang="en-US" altLang="zh-CN" dirty="0"/>
              <a:t>{1,2}⊆{1,2,3}</a:t>
            </a:r>
            <a:r>
              <a:rPr lang="zh-CN" altLang="en-US" dirty="0"/>
              <a:t>，𝐴⊆𝐴，</a:t>
            </a:r>
            <a:r>
              <a:rPr lang="en-US" altLang="zh-CN" dirty="0"/>
              <a:t>N⊆R</a:t>
            </a:r>
          </a:p>
          <a:p>
            <a:endParaRPr lang="en-US" altLang="zh-CN" dirty="0"/>
          </a:p>
          <a:p>
            <a:r>
              <a:rPr lang="zh-CN" altLang="en-US" dirty="0"/>
              <a:t>命题：𝑨</a:t>
            </a:r>
            <a:r>
              <a:rPr lang="en-US" altLang="zh-CN" dirty="0"/>
              <a:t>=</a:t>
            </a:r>
            <a:r>
              <a:rPr lang="zh-CN" altLang="en-US" dirty="0"/>
              <a:t>𝑩↔</a:t>
            </a:r>
            <a:r>
              <a:rPr lang="en-US" altLang="zh-CN" dirty="0"/>
              <a:t>(</a:t>
            </a:r>
            <a:r>
              <a:rPr lang="zh-CN" altLang="en-US" dirty="0"/>
              <a:t>𝑨⊆𝑩∧𝑩⊆𝑨</a:t>
            </a:r>
            <a:r>
              <a:rPr lang="en-US" altLang="zh-CN" dirty="0"/>
              <a:t>)</a:t>
            </a:r>
          </a:p>
          <a:p>
            <a:pPr lvl="1"/>
            <a:r>
              <a:rPr lang="zh-CN" altLang="en-US" dirty="0"/>
              <a:t>该命题也常被用来证明集合相等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3223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空集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53136"/>
          </a:xfrm>
        </p:spPr>
        <p:txBody>
          <a:bodyPr>
            <a:normAutofit/>
          </a:bodyPr>
          <a:lstStyle/>
          <a:p>
            <a:r>
              <a:rPr lang="en-US" altLang="zh-CN" dirty="0">
                <a:solidFill>
                  <a:srgbClr val="0070C0"/>
                </a:solidFill>
              </a:rPr>
              <a:t>(ZF.3</a:t>
            </a:r>
            <a:r>
              <a:rPr lang="zh-CN" altLang="en-US" dirty="0">
                <a:solidFill>
                  <a:srgbClr val="0070C0"/>
                </a:solidFill>
              </a:rPr>
              <a:t>*</a:t>
            </a:r>
            <a:r>
              <a:rPr lang="en-US" altLang="zh-CN" dirty="0">
                <a:solidFill>
                  <a:srgbClr val="0070C0"/>
                </a:solidFill>
              </a:rPr>
              <a:t>)</a:t>
            </a:r>
            <a:r>
              <a:rPr lang="zh-CN" altLang="en-US" dirty="0">
                <a:solidFill>
                  <a:srgbClr val="FF0000"/>
                </a:solidFill>
              </a:rPr>
              <a:t>空集公理</a:t>
            </a:r>
            <a:r>
              <a:rPr lang="zh-CN" altLang="en-US" dirty="0"/>
              <a:t>：存在一个集合其没有任何元素，称这种集合为空集（</a:t>
            </a:r>
            <a:r>
              <a:rPr lang="en-US" altLang="zh-CN" dirty="0"/>
              <a:t>null set</a:t>
            </a:r>
            <a:r>
              <a:rPr lang="zh-CN" altLang="en-US" dirty="0"/>
              <a:t>），记作∅，其为任何集合（包含空集本身）之子集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命题：</a:t>
            </a:r>
            <a:r>
              <a:rPr lang="zh-CN" altLang="en-US" dirty="0">
                <a:solidFill>
                  <a:srgbClr val="FF0000"/>
                </a:solidFill>
              </a:rPr>
              <a:t>空集是唯一的</a:t>
            </a:r>
            <a:endParaRPr lang="en-US" altLang="zh-CN" dirty="0">
              <a:solidFill>
                <a:srgbClr val="FF0000"/>
              </a:solidFill>
            </a:endParaRPr>
          </a:p>
          <a:p>
            <a:pPr lvl="1"/>
            <a:r>
              <a:rPr lang="zh-CN" altLang="en-US" dirty="0"/>
              <a:t>证明：设∅</a:t>
            </a:r>
            <a:r>
              <a:rPr lang="zh-CN" altLang="en-US" baseline="-25000" dirty="0"/>
              <a:t>𝟏</a:t>
            </a:r>
            <a:r>
              <a:rPr lang="en-US" altLang="zh-CN" dirty="0"/>
              <a:t>,∅</a:t>
            </a:r>
            <a:r>
              <a:rPr lang="en-US" altLang="zh-CN" baseline="-25000" dirty="0"/>
              <a:t>2</a:t>
            </a:r>
            <a:r>
              <a:rPr lang="zh-CN" altLang="en-US" dirty="0"/>
              <a:t>皆为空集，则根据空集的定义，有∅</a:t>
            </a:r>
            <a:r>
              <a:rPr lang="zh-CN" altLang="en-US" baseline="-25000" dirty="0"/>
              <a:t>𝟏</a:t>
            </a:r>
            <a:r>
              <a:rPr lang="zh-CN" altLang="en-US" dirty="0"/>
              <a:t>⊆</a:t>
            </a:r>
            <a:r>
              <a:rPr lang="en-US" altLang="zh-CN" dirty="0"/>
              <a:t>∅</a:t>
            </a:r>
            <a:r>
              <a:rPr lang="en-US" altLang="zh-CN" baseline="-25000" dirty="0"/>
              <a:t>2</a:t>
            </a:r>
            <a:r>
              <a:rPr lang="zh-CN" altLang="en-US"/>
              <a:t>∧∅</a:t>
            </a:r>
            <a:r>
              <a:rPr lang="en-US" altLang="zh-CN" baseline="-25000"/>
              <a:t>2</a:t>
            </a:r>
            <a:r>
              <a:rPr lang="zh-CN" altLang="en-US" dirty="0"/>
              <a:t>⊆</a:t>
            </a:r>
            <a:r>
              <a:rPr lang="en-US" altLang="zh-CN" dirty="0"/>
              <a:t>∅</a:t>
            </a:r>
            <a:r>
              <a:rPr lang="en-US" altLang="zh-CN" baseline="-25000" dirty="0"/>
              <a:t>1</a:t>
            </a:r>
            <a:r>
              <a:rPr lang="zh-CN" altLang="en-US" dirty="0"/>
              <a:t>，根据集合相等的定义有∅</a:t>
            </a:r>
            <a:r>
              <a:rPr lang="zh-CN" altLang="en-US" baseline="-25000" dirty="0"/>
              <a:t>𝟏</a:t>
            </a:r>
            <a:r>
              <a:rPr lang="en-US" altLang="zh-CN" dirty="0"/>
              <a:t>=∅</a:t>
            </a:r>
            <a:r>
              <a:rPr lang="en-US" altLang="zh-CN" baseline="-25000" dirty="0"/>
              <a:t>2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49952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空集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空集本身是一个集合，也可以做为另一个集合的元素或子集，故：∅∈</a:t>
            </a:r>
            <a:r>
              <a:rPr lang="en-US" altLang="zh-CN" dirty="0"/>
              <a:t>{∅}</a:t>
            </a:r>
            <a:r>
              <a:rPr lang="zh-CN" altLang="en-US" dirty="0"/>
              <a:t>，∅⊆</a:t>
            </a:r>
            <a:r>
              <a:rPr lang="en-US" altLang="zh-CN" dirty="0"/>
              <a:t>{∅}</a:t>
            </a:r>
            <a:r>
              <a:rPr lang="zh-CN" altLang="en-US" dirty="0"/>
              <a:t>；但因为空集不含任何元素，故∅∉∅，∅≠</a:t>
            </a:r>
            <a:r>
              <a:rPr lang="en-US" altLang="zh-CN" dirty="0"/>
              <a:t>{∅}</a:t>
            </a:r>
          </a:p>
          <a:p>
            <a:endParaRPr lang="en-US" altLang="zh-CN" dirty="0"/>
          </a:p>
          <a:p>
            <a:r>
              <a:rPr lang="zh-CN" altLang="en-US" dirty="0"/>
              <a:t>定义：若集合𝐴含有𝑛个元素，则称𝐴为𝑛元集，记为</a:t>
            </a:r>
            <a:r>
              <a:rPr lang="en-US" altLang="zh-CN" dirty="0"/>
              <a:t>|</a:t>
            </a:r>
            <a:r>
              <a:rPr lang="zh-CN" altLang="en-US" dirty="0"/>
              <a:t>𝐴</a:t>
            </a:r>
            <a:r>
              <a:rPr lang="en-US" altLang="zh-CN" dirty="0"/>
              <a:t>|=</a:t>
            </a:r>
            <a:r>
              <a:rPr lang="zh-CN" altLang="en-US" dirty="0"/>
              <a:t>𝑛；易见，∅是</a:t>
            </a:r>
            <a:r>
              <a:rPr lang="en-US" altLang="zh-CN" dirty="0"/>
              <a:t>0</a:t>
            </a:r>
            <a:r>
              <a:rPr lang="zh-CN" altLang="en-US" dirty="0"/>
              <a:t>元集，</a:t>
            </a:r>
            <a:r>
              <a:rPr lang="en-US" altLang="zh-CN" dirty="0"/>
              <a:t>{∅}</a:t>
            </a:r>
            <a:r>
              <a:rPr lang="zh-CN" altLang="en-US" dirty="0"/>
              <a:t>是</a:t>
            </a:r>
            <a:r>
              <a:rPr lang="en-US" altLang="zh-CN" dirty="0"/>
              <a:t>1</a:t>
            </a:r>
            <a:r>
              <a:rPr lang="zh-CN" altLang="en-US" dirty="0"/>
              <a:t>元集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909372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由集合定义自然数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dirty="0"/>
              <a:t>在公理集合论中，集合是自然数的基础</a:t>
            </a:r>
            <a:endParaRPr lang="en-US" altLang="zh-CN" dirty="0"/>
          </a:p>
          <a:p>
            <a:pPr lvl="1"/>
            <a:r>
              <a:rPr lang="zh-CN" altLang="en-US" dirty="0"/>
              <a:t>定义：设𝒂为集合，称𝒂∪</a:t>
            </a:r>
            <a:r>
              <a:rPr lang="en-US" altLang="zh-CN" dirty="0"/>
              <a:t>{</a:t>
            </a:r>
            <a:r>
              <a:rPr lang="zh-CN" altLang="en-US" dirty="0"/>
              <a:t>𝒂</a:t>
            </a:r>
            <a:r>
              <a:rPr lang="en-US" altLang="zh-CN" dirty="0"/>
              <a:t>}</a:t>
            </a:r>
            <a:r>
              <a:rPr lang="zh-CN" altLang="en-US" dirty="0"/>
              <a:t>为𝒂的</a:t>
            </a:r>
            <a:r>
              <a:rPr lang="zh-CN" altLang="en-US" dirty="0">
                <a:solidFill>
                  <a:srgbClr val="FF0000"/>
                </a:solidFill>
              </a:rPr>
              <a:t>后继</a:t>
            </a:r>
            <a:r>
              <a:rPr lang="zh-CN" altLang="en-US" dirty="0"/>
              <a:t>，记作𝒂</a:t>
            </a:r>
            <a:r>
              <a:rPr lang="en-US" altLang="zh-CN" dirty="0"/>
              <a:t>+</a:t>
            </a:r>
          </a:p>
          <a:p>
            <a:pPr lvl="1"/>
            <a:endParaRPr lang="en-US" altLang="zh-CN" dirty="0"/>
          </a:p>
          <a:p>
            <a:pPr lvl="1"/>
            <a:r>
              <a:rPr lang="zh-CN" altLang="en-US" dirty="0"/>
              <a:t>定义</a:t>
            </a:r>
            <a:r>
              <a:rPr lang="en-US" altLang="zh-CN" dirty="0"/>
              <a:t>(von Neumann)</a:t>
            </a:r>
            <a:r>
              <a:rPr lang="zh-CN" altLang="en-US" dirty="0"/>
              <a:t>：</a:t>
            </a:r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17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3513452"/>
            <a:ext cx="5617614" cy="6692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603D7B28-1C11-4676-89A1-ED38FD1A50DB}"/>
                  </a:ext>
                </a:extLst>
              </p:cNvPr>
              <p:cNvSpPr txBox="1"/>
              <p:nvPr/>
            </p:nvSpPr>
            <p:spPr>
              <a:xfrm>
                <a:off x="2267744" y="4437112"/>
                <a:ext cx="5617614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400" i="1" dirty="0" smtClean="0">
                          <a:latin typeface="Cambria Math" panose="02040503050406030204" pitchFamily="18" charset="0"/>
                        </a:rPr>
                        <m:t>0 := ∅</m:t>
                      </m:r>
                    </m:oMath>
                  </m:oMathPara>
                </a14:m>
                <a:endParaRPr lang="en-US" altLang="zh-CN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400" i="1" dirty="0" smtClean="0">
                          <a:latin typeface="Cambria Math" panose="02040503050406030204" pitchFamily="18" charset="0"/>
                        </a:rPr>
                        <m:t>1 := 0+ = {∅}</m:t>
                      </m:r>
                    </m:oMath>
                  </m:oMathPara>
                </a14:m>
                <a:endParaRPr lang="en-US" altLang="zh-CN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400" i="1" dirty="0" smtClean="0">
                          <a:latin typeface="Cambria Math" panose="02040503050406030204" pitchFamily="18" charset="0"/>
                        </a:rPr>
                        <m:t>2 := 1+ = {∅, {∅}}</m:t>
                      </m:r>
                    </m:oMath>
                  </m:oMathPara>
                </a14:m>
                <a:endParaRPr lang="en-US" altLang="zh-CN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400" i="1" dirty="0" smtClean="0">
                          <a:latin typeface="Cambria Math" panose="02040503050406030204" pitchFamily="18" charset="0"/>
                        </a:rPr>
                        <m:t>3 := 2+ = {∅, {∅}, {∅, {∅}}}</m:t>
                      </m:r>
                    </m:oMath>
                  </m:oMathPara>
                </a14:m>
                <a:endParaRPr lang="en-US" altLang="zh-CN" sz="2400" dirty="0"/>
              </a:p>
              <a:p>
                <a:r>
                  <a:rPr lang="en-US" altLang="zh-CN" sz="2400" dirty="0"/>
                  <a:t>…</a:t>
                </a: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603D7B28-1C11-4676-89A1-ED38FD1A50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4437112"/>
                <a:ext cx="5617614" cy="1938992"/>
              </a:xfrm>
              <a:prstGeom prst="rect">
                <a:avLst/>
              </a:prstGeom>
              <a:blipFill>
                <a:blip r:embed="rId4"/>
                <a:stretch>
                  <a:fillRect l="-1627" b="-62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5346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有关自然数的若干命题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18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432" y="1772816"/>
            <a:ext cx="8104918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1400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无穷公理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sz="2600" dirty="0"/>
              <a:t>定义：设𝑨是集合，称𝑨为</a:t>
            </a:r>
            <a:r>
              <a:rPr lang="zh-CN" altLang="en-US" sz="2600" dirty="0">
                <a:solidFill>
                  <a:srgbClr val="FF0000"/>
                </a:solidFill>
              </a:rPr>
              <a:t>归纳集</a:t>
            </a:r>
            <a:r>
              <a:rPr lang="en-US" altLang="zh-CN" sz="2600" dirty="0"/>
              <a:t>(inductive set)</a:t>
            </a:r>
            <a:r>
              <a:rPr lang="zh-CN" altLang="en-US" sz="2600" dirty="0"/>
              <a:t>指：∅∈𝑨∧</a:t>
            </a:r>
            <a:r>
              <a:rPr lang="en-US" altLang="zh-CN" sz="2600" dirty="0"/>
              <a:t>(∀</a:t>
            </a:r>
            <a:r>
              <a:rPr lang="zh-CN" altLang="en-US" sz="2600" dirty="0"/>
              <a:t>𝒙∈𝑨</a:t>
            </a:r>
            <a:r>
              <a:rPr lang="en-US" altLang="zh-CN" sz="2600" dirty="0"/>
              <a:t>)(</a:t>
            </a:r>
            <a:r>
              <a:rPr lang="zh-CN" altLang="en-US" sz="2600" dirty="0"/>
              <a:t>𝒙</a:t>
            </a:r>
            <a:r>
              <a:rPr lang="en-US" altLang="zh-CN" sz="2600" dirty="0"/>
              <a:t>+∈</a:t>
            </a:r>
            <a:r>
              <a:rPr lang="zh-CN" altLang="en-US" sz="2600" dirty="0"/>
              <a:t>𝑨</a:t>
            </a:r>
            <a:r>
              <a:rPr lang="en-US" altLang="zh-CN" sz="2600" dirty="0"/>
              <a:t>)</a:t>
            </a:r>
          </a:p>
          <a:p>
            <a:pPr lvl="1"/>
            <a:endParaRPr lang="en-US" altLang="zh-CN" dirty="0">
              <a:solidFill>
                <a:srgbClr val="0070C0"/>
              </a:solidFill>
            </a:endParaRPr>
          </a:p>
          <a:p>
            <a:r>
              <a:rPr lang="en-US" altLang="zh-CN" sz="2600" dirty="0">
                <a:solidFill>
                  <a:srgbClr val="0070C0"/>
                </a:solidFill>
              </a:rPr>
              <a:t>(ZF.7)</a:t>
            </a:r>
            <a:r>
              <a:rPr lang="zh-CN" altLang="en-US" sz="2600" dirty="0">
                <a:solidFill>
                  <a:srgbClr val="FF0000"/>
                </a:solidFill>
              </a:rPr>
              <a:t>无穷公理</a:t>
            </a:r>
            <a:r>
              <a:rPr lang="zh-CN" altLang="en-US" sz="2600" dirty="0"/>
              <a:t>：</a:t>
            </a:r>
            <a:endParaRPr lang="en-US" altLang="zh-CN" sz="2600" dirty="0"/>
          </a:p>
          <a:p>
            <a:pPr lvl="1"/>
            <a:endParaRPr lang="en-US" altLang="zh-CN" dirty="0"/>
          </a:p>
          <a:p>
            <a:r>
              <a:rPr lang="zh-CN" altLang="en-US" sz="2600" dirty="0"/>
              <a:t>按照</a:t>
            </a:r>
            <a:r>
              <a:rPr lang="en-US" altLang="zh-CN" sz="2600" dirty="0"/>
              <a:t>von Neumann</a:t>
            </a:r>
            <a:r>
              <a:rPr lang="zh-CN" altLang="en-US" sz="2600" dirty="0"/>
              <a:t>的定义，</a:t>
            </a:r>
            <a:r>
              <a:rPr lang="en-US" altLang="zh-CN" sz="2600" dirty="0"/>
              <a:t>0=∅</a:t>
            </a:r>
            <a:r>
              <a:rPr lang="zh-CN" altLang="en-US" sz="2600" dirty="0"/>
              <a:t>，𝑛</a:t>
            </a:r>
            <a:r>
              <a:rPr lang="en-US" altLang="zh-CN" sz="2600" dirty="0"/>
              <a:t>+1=</a:t>
            </a:r>
            <a:r>
              <a:rPr lang="zh-CN" altLang="en-US" sz="2600" dirty="0"/>
              <a:t>𝑛</a:t>
            </a:r>
            <a:r>
              <a:rPr lang="en-US" altLang="zh-CN" sz="2600" dirty="0"/>
              <a:t>+</a:t>
            </a:r>
            <a:r>
              <a:rPr lang="zh-CN" altLang="en-US" sz="2600" dirty="0"/>
              <a:t>，从而可以定义出单个的自然数，但不能说明全体自然数集合</a:t>
            </a:r>
            <a:r>
              <a:rPr lang="en-US" altLang="zh-CN" sz="2600" dirty="0"/>
              <a:t>N</a:t>
            </a:r>
            <a:r>
              <a:rPr lang="zh-CN" altLang="en-US" sz="2600" dirty="0"/>
              <a:t>的存在性，而由无穷公理可以定义</a:t>
            </a:r>
            <a:r>
              <a:rPr lang="en-US" altLang="zh-CN" sz="2600" dirty="0"/>
              <a:t>N</a:t>
            </a:r>
            <a:endParaRPr lang="zh-CN" altLang="en-US" sz="26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19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872" y="2996952"/>
            <a:ext cx="4536504" cy="4722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3688" y="5282306"/>
            <a:ext cx="5360336" cy="99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264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回顾</a:t>
            </a:r>
            <a:endParaRPr 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648108" y="1772816"/>
            <a:ext cx="7847784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1</a:t>
            </a:r>
            <a:r>
              <a:rPr lang="zh-CN" altLang="en-US" sz="3200" b="1" dirty="0"/>
              <a:t>：什么叫证明？</a:t>
            </a:r>
            <a:endParaRPr lang="en-US" altLang="zh-CN" sz="3200" b="1" dirty="0"/>
          </a:p>
          <a:p>
            <a:r>
              <a:rPr lang="en-US" altLang="zh-CN" sz="2400" b="1" dirty="0">
                <a:solidFill>
                  <a:srgbClr val="0000CC"/>
                </a:solidFill>
                <a:latin typeface="华文仿宋" panose="02010600040101010101" pitchFamily="2" charset="-122"/>
              </a:rPr>
              <a:t>- </a:t>
            </a:r>
            <a:r>
              <a:rPr lang="zh-CN" altLang="en-US" sz="2400" b="1" dirty="0">
                <a:solidFill>
                  <a:srgbClr val="0000CC"/>
                </a:solidFill>
                <a:latin typeface="华文仿宋" panose="02010600040101010101" pitchFamily="2" charset="-122"/>
              </a:rPr>
              <a:t>表明定理为真的有效论证（演绎推理）</a:t>
            </a:r>
            <a:endParaRPr lang="en-US" altLang="zh-CN" sz="2400" b="1" dirty="0"/>
          </a:p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2</a:t>
            </a:r>
            <a:r>
              <a:rPr lang="zh-CN" altLang="en-US" sz="3200" b="1" dirty="0"/>
              <a:t>：常见的证明方法有哪些？</a:t>
            </a:r>
            <a:endParaRPr lang="en-US" altLang="zh-CN" sz="3200" b="1" dirty="0"/>
          </a:p>
          <a:p>
            <a:r>
              <a:rPr lang="en-US" altLang="zh-CN" sz="2400" b="1" dirty="0">
                <a:solidFill>
                  <a:srgbClr val="0000CC"/>
                </a:solidFill>
                <a:latin typeface="华文仿宋" panose="02010600040101010101" pitchFamily="2" charset="-122"/>
              </a:rPr>
              <a:t>- </a:t>
            </a:r>
            <a:r>
              <a:rPr lang="zh-CN" altLang="en-US" sz="2400" b="1" dirty="0">
                <a:solidFill>
                  <a:srgbClr val="0000CC"/>
                </a:solidFill>
                <a:latin typeface="华文仿宋" panose="02010600040101010101" pitchFamily="2" charset="-122"/>
              </a:rPr>
              <a:t>直接证明、间接证明、归谬法、分情形证明、等价性证明、存在性证明、唯一性证明</a:t>
            </a:r>
            <a:endParaRPr lang="en-US" altLang="zh-CN" sz="2400" b="1" dirty="0">
              <a:solidFill>
                <a:srgbClr val="FF0000"/>
              </a:solidFill>
            </a:endParaRPr>
          </a:p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3</a:t>
            </a:r>
            <a:r>
              <a:rPr lang="zh-CN" altLang="en-US" sz="3200" b="1" dirty="0"/>
              <a:t>：什么是猜想？有哪些有意思的猜想？</a:t>
            </a:r>
            <a:endParaRPr lang="en-US" altLang="zh-CN" sz="3200" b="1" dirty="0"/>
          </a:p>
          <a:p>
            <a:r>
              <a:rPr lang="en-US" altLang="zh-CN" sz="2400" b="1" dirty="0">
                <a:solidFill>
                  <a:srgbClr val="0000CC"/>
                </a:solidFill>
                <a:latin typeface="华文仿宋" panose="02010600040101010101" pitchFamily="2" charset="-122"/>
              </a:rPr>
              <a:t>- </a:t>
            </a:r>
            <a:r>
              <a:rPr lang="zh-CN" altLang="en-US" sz="2400" b="1" dirty="0">
                <a:solidFill>
                  <a:srgbClr val="0000CC"/>
                </a:solidFill>
                <a:latin typeface="华文仿宋" panose="02010600040101010101" pitchFamily="2" charset="-122"/>
              </a:rPr>
              <a:t>尚未被证明的可能为真的陈述：费马大定理、四色定理、哥德巴赫猜想、庞加莱定理、黎曼猜想</a:t>
            </a:r>
            <a:endParaRPr lang="en-US" altLang="zh-CN" sz="2400" b="1" dirty="0">
              <a:solidFill>
                <a:srgbClr val="FF0000"/>
              </a:solidFill>
            </a:endParaRPr>
          </a:p>
          <a:p>
            <a:endParaRPr lang="en-US" altLang="zh-CN" sz="3200" b="1" dirty="0"/>
          </a:p>
        </p:txBody>
      </p:sp>
    </p:spTree>
    <p:extLst>
      <p:ext uri="{BB962C8B-B14F-4D97-AF65-F5344CB8AC3E}">
        <p14:creationId xmlns:p14="http://schemas.microsoft.com/office/powerpoint/2010/main" val="11350407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幂集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0070C0"/>
                </a:solidFill>
              </a:rPr>
              <a:t>(ZF.8)</a:t>
            </a:r>
            <a:r>
              <a:rPr lang="zh-CN" altLang="en-US" dirty="0">
                <a:solidFill>
                  <a:srgbClr val="FF0000"/>
                </a:solidFill>
              </a:rPr>
              <a:t>幂集公理</a:t>
            </a:r>
            <a:r>
              <a:rPr lang="zh-CN" altLang="en-US" dirty="0"/>
              <a:t>：集合𝐴的幂集𝑃</a:t>
            </a:r>
            <a:r>
              <a:rPr lang="en-US" altLang="zh-CN" dirty="0"/>
              <a:t>(</a:t>
            </a:r>
            <a:r>
              <a:rPr lang="zh-CN" altLang="en-US" dirty="0"/>
              <a:t>𝐴</a:t>
            </a:r>
            <a:r>
              <a:rPr lang="en-US" altLang="zh-CN" dirty="0"/>
              <a:t>)={</a:t>
            </a:r>
            <a:r>
              <a:rPr lang="zh-CN" altLang="en-US" dirty="0"/>
              <a:t>𝑥</a:t>
            </a:r>
            <a:r>
              <a:rPr lang="en-US" altLang="zh-CN" dirty="0"/>
              <a:t>|</a:t>
            </a:r>
            <a:r>
              <a:rPr lang="zh-CN" altLang="en-US" dirty="0"/>
              <a:t>𝑥⊆𝐴</a:t>
            </a:r>
            <a:r>
              <a:rPr lang="en-US" altLang="zh-CN" dirty="0"/>
              <a:t>},</a:t>
            </a:r>
            <a:r>
              <a:rPr lang="zh-CN" altLang="en-US" dirty="0"/>
              <a:t>即由集合𝐴的全体子集构成的集合</a:t>
            </a:r>
            <a:endParaRPr lang="en-US" altLang="zh-CN" dirty="0"/>
          </a:p>
          <a:p>
            <a:pPr lvl="1"/>
            <a:r>
              <a:rPr lang="zh-CN" altLang="en-US" dirty="0"/>
              <a:t>例：𝑃</a:t>
            </a:r>
            <a:r>
              <a:rPr lang="en-US" altLang="zh-CN" dirty="0"/>
              <a:t>(</a:t>
            </a:r>
            <a:r>
              <a:rPr lang="zh-CN" altLang="en-US" dirty="0"/>
              <a:t>∅</a:t>
            </a:r>
            <a:r>
              <a:rPr lang="en-US" altLang="zh-CN" dirty="0"/>
              <a:t>)={∅}</a:t>
            </a:r>
            <a:r>
              <a:rPr lang="zh-CN" altLang="en-US" dirty="0"/>
              <a:t>，𝑃𝑃</a:t>
            </a:r>
            <a:r>
              <a:rPr lang="en-US" altLang="zh-CN" dirty="0"/>
              <a:t>(</a:t>
            </a:r>
            <a:r>
              <a:rPr lang="zh-CN" altLang="en-US" dirty="0"/>
              <a:t>∅</a:t>
            </a:r>
            <a:r>
              <a:rPr lang="en-US" altLang="zh-CN" dirty="0"/>
              <a:t>)={∅,{∅}}</a:t>
            </a:r>
            <a:r>
              <a:rPr lang="zh-CN" altLang="en-US" dirty="0"/>
              <a:t>，𝑃𝑃𝑃</a:t>
            </a:r>
            <a:r>
              <a:rPr lang="en-US" altLang="zh-CN" dirty="0"/>
              <a:t>(∅)={∅,{∅},{{∅}},{∅,{∅}}}</a:t>
            </a:r>
            <a:r>
              <a:rPr lang="zh-CN" altLang="en-US" dirty="0"/>
              <a:t>，𝑃</a:t>
            </a:r>
            <a:r>
              <a:rPr lang="en-US" altLang="zh-CN" dirty="0"/>
              <a:t>({</a:t>
            </a:r>
            <a:r>
              <a:rPr lang="zh-CN" altLang="en-US" dirty="0"/>
              <a:t>𝑎</a:t>
            </a:r>
            <a:r>
              <a:rPr lang="en-US" altLang="zh-CN" dirty="0"/>
              <a:t>,</a:t>
            </a:r>
            <a:r>
              <a:rPr lang="zh-CN" altLang="en-US" dirty="0"/>
              <a:t>𝑏</a:t>
            </a:r>
            <a:r>
              <a:rPr lang="en-US" altLang="zh-CN" dirty="0"/>
              <a:t>})={∅,{</a:t>
            </a:r>
            <a:r>
              <a:rPr lang="zh-CN" altLang="en-US" dirty="0"/>
              <a:t>𝑎</a:t>
            </a:r>
            <a:r>
              <a:rPr lang="en-US" altLang="zh-CN" dirty="0"/>
              <a:t>},{</a:t>
            </a:r>
            <a:r>
              <a:rPr lang="zh-CN" altLang="en-US" dirty="0"/>
              <a:t>𝑏</a:t>
            </a:r>
            <a:r>
              <a:rPr lang="en-US" altLang="zh-CN" dirty="0"/>
              <a:t>},{</a:t>
            </a:r>
            <a:r>
              <a:rPr lang="zh-CN" altLang="en-US" dirty="0"/>
              <a:t>𝑎</a:t>
            </a:r>
            <a:r>
              <a:rPr lang="en-US" altLang="zh-CN" dirty="0"/>
              <a:t>,</a:t>
            </a:r>
            <a:r>
              <a:rPr lang="zh-CN" altLang="en-US" dirty="0"/>
              <a:t>𝑏</a:t>
            </a:r>
            <a:r>
              <a:rPr lang="en-US" altLang="zh-CN" dirty="0"/>
              <a:t>}}</a:t>
            </a:r>
          </a:p>
          <a:p>
            <a:pPr lvl="1"/>
            <a:endParaRPr lang="en-US" altLang="zh-CN" dirty="0"/>
          </a:p>
          <a:p>
            <a:r>
              <a:rPr lang="zh-CN" altLang="en-US" dirty="0"/>
              <a:t>若</a:t>
            </a:r>
            <a:r>
              <a:rPr lang="en-US" altLang="zh-CN" dirty="0"/>
              <a:t>|</a:t>
            </a:r>
            <a:r>
              <a:rPr lang="zh-CN" altLang="en-US" dirty="0"/>
              <a:t>𝐴</a:t>
            </a:r>
            <a:r>
              <a:rPr lang="en-US" altLang="zh-CN" dirty="0"/>
              <a:t>|=</a:t>
            </a:r>
            <a:r>
              <a:rPr lang="zh-CN" altLang="en-US" dirty="0"/>
              <a:t>𝑛，则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  故集合𝐴的幂集的另一种记法为𝟐</a:t>
            </a:r>
            <a:r>
              <a:rPr lang="zh-CN" altLang="en-US" baseline="30000" dirty="0"/>
              <a:t>𝑨</a:t>
            </a:r>
            <a:endParaRPr lang="en-US" altLang="zh-CN" baseline="30000" dirty="0"/>
          </a:p>
          <a:p>
            <a:pPr>
              <a:buFont typeface="Wingdings" panose="05000000000000000000" pitchFamily="2" charset="2"/>
              <a:buChar char="p"/>
            </a:pPr>
            <a:r>
              <a:rPr lang="zh-CN" altLang="en-US" dirty="0"/>
              <a:t>若𝑃</a:t>
            </a:r>
            <a:r>
              <a:rPr lang="en-US" altLang="zh-CN" dirty="0"/>
              <a:t>(</a:t>
            </a:r>
            <a:r>
              <a:rPr lang="zh-CN" altLang="en-US" dirty="0"/>
              <a:t>𝐴</a:t>
            </a:r>
            <a:r>
              <a:rPr lang="en-US" altLang="zh-CN" dirty="0"/>
              <a:t>)</a:t>
            </a:r>
            <a:r>
              <a:rPr lang="en-US" altLang="zh-CN" sz="2800" dirty="0">
                <a:ea typeface="Times New Roman" charset="0"/>
                <a:cs typeface="Times New Roman" charset="0"/>
                <a:sym typeface="Symbol" charset="0"/>
              </a:rPr>
              <a:t></a:t>
            </a:r>
            <a:r>
              <a:rPr lang="zh-CN" altLang="en-US" dirty="0"/>
              <a:t>𝑃</a:t>
            </a:r>
            <a:r>
              <a:rPr lang="en-US" altLang="zh-CN" dirty="0"/>
              <a:t>(</a:t>
            </a:r>
            <a:r>
              <a:rPr lang="zh-CN" altLang="en-US" dirty="0"/>
              <a:t>𝐵</a:t>
            </a:r>
            <a:r>
              <a:rPr lang="en-US" altLang="zh-CN" dirty="0"/>
              <a:t>)</a:t>
            </a:r>
            <a:r>
              <a:rPr lang="zh-CN" altLang="en-US" dirty="0"/>
              <a:t>，则𝐴</a:t>
            </a:r>
            <a:r>
              <a:rPr lang="en-US" altLang="zh-CN" sz="2800" dirty="0">
                <a:ea typeface="Times New Roman" charset="0"/>
                <a:cs typeface="Times New Roman" charset="0"/>
                <a:sym typeface="Symbol" charset="0"/>
              </a:rPr>
              <a:t></a:t>
            </a:r>
            <a:r>
              <a:rPr lang="zh-CN" altLang="en-US" dirty="0"/>
              <a:t>𝐵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20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848" y="4365104"/>
            <a:ext cx="3527865" cy="488901"/>
          </a:xfrm>
          <a:prstGeom prst="rect">
            <a:avLst/>
          </a:prstGeom>
        </p:spPr>
      </p:pic>
      <p:pic>
        <p:nvPicPr>
          <p:cNvPr id="6" name="Picture 1"/>
          <p:cNvPicPr>
            <a:picLocks noChangeAspect="1"/>
          </p:cNvPicPr>
          <p:nvPr/>
        </p:nvPicPr>
        <p:blipFill rotWithShape="1">
          <a:blip r:embed="rId3"/>
          <a:srcRect b="47457"/>
          <a:stretch/>
        </p:blipFill>
        <p:spPr>
          <a:xfrm>
            <a:off x="7046112" y="2492152"/>
            <a:ext cx="1614221" cy="2232248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2320" y="4546600"/>
            <a:ext cx="864096" cy="404703"/>
          </a:xfrm>
          <a:prstGeom prst="rect">
            <a:avLst/>
          </a:prstGeom>
        </p:spPr>
      </p:pic>
      <p:pic>
        <p:nvPicPr>
          <p:cNvPr id="8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9336" y="5080000"/>
            <a:ext cx="875966" cy="42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20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笛卡尔积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612648" y="1600200"/>
                <a:ext cx="8153400" cy="499715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zh-CN" altLang="en-US" dirty="0"/>
                  <a:t>集合元素是无序的，如何表达有序的聚集？</a:t>
                </a:r>
                <a:endParaRPr lang="en-US" altLang="zh-CN" dirty="0"/>
              </a:p>
              <a:p>
                <a:endParaRPr lang="en-US" altLang="zh-CN" dirty="0"/>
              </a:p>
              <a:p>
                <a:r>
                  <a:rPr lang="zh-CN" altLang="en-US" dirty="0"/>
                  <a:t>有序</a:t>
                </a:r>
                <a:r>
                  <a:rPr lang="en-US" altLang="zh-CN" dirty="0"/>
                  <a:t>n</a:t>
                </a:r>
                <a:r>
                  <a:rPr lang="zh-CN" altLang="en-US" dirty="0"/>
                  <a:t>元组</a:t>
                </a:r>
                <a:r>
                  <a:rPr lang="en-US" altLang="zh-CN" dirty="0"/>
                  <a:t>(a</a:t>
                </a:r>
                <a:r>
                  <a:rPr lang="en-US" altLang="zh-CN" baseline="-25000" dirty="0"/>
                  <a:t>1</a:t>
                </a:r>
                <a:r>
                  <a:rPr lang="en-US" altLang="zh-CN" dirty="0"/>
                  <a:t>,a</a:t>
                </a:r>
                <a:r>
                  <a:rPr lang="en-US" altLang="zh-CN" baseline="-25000" dirty="0"/>
                  <a:t>2</a:t>
                </a:r>
                <a:r>
                  <a:rPr lang="en-US" altLang="zh-CN" dirty="0"/>
                  <a:t>,…,a</a:t>
                </a:r>
                <a:r>
                  <a:rPr lang="en-US" altLang="zh-CN" baseline="-25000" dirty="0"/>
                  <a:t>n</a:t>
                </a:r>
                <a:r>
                  <a:rPr lang="en-US" altLang="zh-CN" dirty="0"/>
                  <a:t>)</a:t>
                </a:r>
                <a:r>
                  <a:rPr lang="zh-CN" altLang="en-US" dirty="0"/>
                  <a:t>，下标代表元素位置</a:t>
                </a:r>
                <a:endParaRPr lang="en-US" altLang="zh-CN" dirty="0"/>
              </a:p>
              <a:p>
                <a:pPr lvl="1"/>
                <a:r>
                  <a:rPr lang="zh-CN" altLang="en-US" dirty="0"/>
                  <a:t>两个有序</a:t>
                </a:r>
                <a:r>
                  <a:rPr lang="en-US" altLang="zh-CN" dirty="0"/>
                  <a:t>n</a:t>
                </a:r>
                <a:r>
                  <a:rPr lang="zh-CN" altLang="en-US" dirty="0"/>
                  <a:t>元组相等当且仅当每一对对应的元素都相等</a:t>
                </a:r>
                <a:endParaRPr lang="en-US" altLang="zh-CN" dirty="0"/>
              </a:p>
              <a:p>
                <a:r>
                  <a:rPr lang="zh-CN" altLang="en-US" dirty="0"/>
                  <a:t>定义：集合</a:t>
                </a:r>
                <a:r>
                  <a:rPr lang="en-US" altLang="zh-CN" dirty="0"/>
                  <a:t>A</a:t>
                </a:r>
                <a:r>
                  <a:rPr lang="zh-CN" altLang="en-US" dirty="0"/>
                  <a:t>和</a:t>
                </a:r>
                <a:r>
                  <a:rPr lang="en-US" altLang="zh-CN" dirty="0"/>
                  <a:t>B</a:t>
                </a:r>
                <a:r>
                  <a:rPr lang="zh-CN" altLang="en-US" dirty="0"/>
                  <a:t>的</a:t>
                </a:r>
                <a:r>
                  <a:rPr lang="zh-CN" altLang="en-US" dirty="0">
                    <a:solidFill>
                      <a:srgbClr val="FF0000"/>
                    </a:solidFill>
                  </a:rPr>
                  <a:t>笛卡尔积</a:t>
                </a:r>
                <a:r>
                  <a:rPr lang="zh-CN" altLang="en-US" dirty="0"/>
                  <a:t>用</a:t>
                </a:r>
                <a:r>
                  <a:rPr lang="en-US" altLang="zh-CN" dirty="0"/>
                  <a:t>A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dirty="0"/>
                  <a:t>B</a:t>
                </a:r>
                <a:r>
                  <a:rPr lang="zh-CN" altLang="en-US" dirty="0"/>
                  <a:t>表示：</a:t>
                </a:r>
                <a:endParaRPr lang="en-US" altLang="zh-CN" dirty="0"/>
              </a:p>
              <a:p>
                <a:pPr marL="0" indent="0">
                  <a:buNone/>
                </a:pPr>
                <a:r>
                  <a:rPr lang="en-US" altLang="zh-CN" dirty="0"/>
                  <a:t>  		A</a:t>
                </a:r>
                <a14:m>
                  <m:oMath xmlns:m="http://schemas.openxmlformats.org/officeDocument/2006/math">
                    <m:r>
                      <a:rPr lang="en-US" altLang="zh-CN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dirty="0"/>
                  <a:t>B = {(</a:t>
                </a:r>
                <a:r>
                  <a:rPr lang="en-US" altLang="zh-CN" dirty="0" err="1"/>
                  <a:t>a,b</a:t>
                </a:r>
                <a:r>
                  <a:rPr lang="en-US" altLang="zh-CN" dirty="0"/>
                  <a:t>)|a</a:t>
                </a:r>
                <a:r>
                  <a:rPr lang="zh-CN" altLang="en-US" dirty="0"/>
                  <a:t>∈</a:t>
                </a:r>
                <a:r>
                  <a:rPr lang="en-US" altLang="zh-CN" dirty="0"/>
                  <a:t>A</a:t>
                </a:r>
                <a:r>
                  <a:rPr lang="zh-CN" altLang="en-US" dirty="0"/>
                  <a:t>∧</a:t>
                </a:r>
                <a:r>
                  <a:rPr lang="en-US" altLang="zh-CN" dirty="0"/>
                  <a:t>b</a:t>
                </a:r>
                <a:r>
                  <a:rPr lang="zh-CN" altLang="en-US" dirty="0"/>
                  <a:t>∈</a:t>
                </a:r>
                <a:r>
                  <a:rPr lang="en-US" altLang="zh-CN" dirty="0"/>
                  <a:t>B)}</a:t>
                </a:r>
              </a:p>
              <a:p>
                <a:pPr lvl="1"/>
                <a:r>
                  <a:rPr lang="zh-CN" altLang="en-US" sz="2400" dirty="0"/>
                  <a:t>注：笛卡尔积</a:t>
                </a:r>
                <a:r>
                  <a:rPr lang="en-US" altLang="zh-CN" sz="2400" dirty="0"/>
                  <a:t>A</a:t>
                </a:r>
                <a14:m>
                  <m:oMath xmlns:m="http://schemas.openxmlformats.org/officeDocument/2006/math">
                    <m:r>
                      <a:rPr lang="en-US" altLang="zh-CN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sz="2400" dirty="0"/>
                  <a:t>B</a:t>
                </a:r>
                <a:r>
                  <a:rPr lang="zh-CN" altLang="en-US" sz="2400" dirty="0"/>
                  <a:t>的子集</a:t>
                </a:r>
                <a:r>
                  <a:rPr lang="en-US" altLang="zh-CN" sz="2400" dirty="0"/>
                  <a:t>R</a:t>
                </a:r>
                <a:r>
                  <a:rPr lang="zh-CN" altLang="en-US" sz="2400" dirty="0"/>
                  <a:t>是集合</a:t>
                </a:r>
                <a:r>
                  <a:rPr lang="en-US" altLang="zh-CN" sz="2400" dirty="0"/>
                  <a:t>A</a:t>
                </a:r>
                <a:r>
                  <a:rPr lang="zh-CN" altLang="en-US" sz="2400" dirty="0"/>
                  <a:t>到集合</a:t>
                </a:r>
                <a:r>
                  <a:rPr lang="en-US" altLang="zh-CN" sz="2400" dirty="0"/>
                  <a:t>B</a:t>
                </a:r>
                <a:r>
                  <a:rPr lang="zh-CN" altLang="en-US" sz="2400" dirty="0"/>
                  <a:t>的</a:t>
                </a:r>
                <a:r>
                  <a:rPr lang="zh-CN" altLang="en-US" sz="2400" dirty="0">
                    <a:solidFill>
                      <a:srgbClr val="FF0000"/>
                    </a:solidFill>
                  </a:rPr>
                  <a:t>关系</a:t>
                </a:r>
                <a:endParaRPr lang="en-US" altLang="zh-CN" sz="2400" dirty="0">
                  <a:solidFill>
                    <a:srgbClr val="FF0000"/>
                  </a:solidFill>
                </a:endParaRPr>
              </a:p>
              <a:p>
                <a:pPr lvl="1"/>
                <a:r>
                  <a:rPr lang="zh-CN" altLang="en-US" sz="2400" dirty="0"/>
                  <a:t>注：笛卡尔积可以扩展到多个集合：</a:t>
                </a:r>
                <a:endParaRPr lang="en-US" altLang="zh-CN" sz="2400" dirty="0"/>
              </a:p>
              <a:p>
                <a:pPr marL="365760" lvl="1" indent="0">
                  <a:buNone/>
                </a:pPr>
                <a:r>
                  <a:rPr lang="en-US" altLang="zh-CN" sz="2400" dirty="0">
                    <a:latin typeface="Times New Roman" charset="0"/>
                    <a:ea typeface="宋体" charset="0"/>
                    <a:cs typeface="Times New Roman" charset="0"/>
                  </a:rPr>
                  <a:t>     A</a:t>
                </a:r>
                <a:r>
                  <a:rPr lang="en-US" altLang="zh-CN" sz="2400" baseline="-25000" dirty="0">
                    <a:latin typeface="Times New Roman" charset="0"/>
                    <a:ea typeface="宋体" charset="0"/>
                    <a:cs typeface="Times New Roman" charset="0"/>
                  </a:rPr>
                  <a:t>1</a:t>
                </a:r>
                <a:r>
                  <a:rPr lang="en-US" altLang="zh-CN" sz="2400" dirty="0">
                    <a:latin typeface="Times New Roman" charset="0"/>
                    <a:ea typeface="宋体" charset="0"/>
                    <a:cs typeface="Times New Roman" charset="0"/>
                    <a:sym typeface="Symbol" charset="0"/>
                  </a:rPr>
                  <a:t></a:t>
                </a:r>
                <a:r>
                  <a:rPr lang="en-US" altLang="zh-CN" sz="2400" dirty="0">
                    <a:latin typeface="Times New Roman" charset="0"/>
                    <a:ea typeface="宋体" charset="0"/>
                    <a:cs typeface="Times New Roman" charset="0"/>
                  </a:rPr>
                  <a:t>A</a:t>
                </a:r>
                <a:r>
                  <a:rPr lang="en-US" altLang="zh-CN" sz="2400" baseline="-25000" dirty="0">
                    <a:latin typeface="Times New Roman" charset="0"/>
                    <a:ea typeface="宋体" charset="0"/>
                    <a:cs typeface="Times New Roman" charset="0"/>
                  </a:rPr>
                  <a:t>2</a:t>
                </a:r>
                <a:r>
                  <a:rPr lang="en-US" altLang="zh-CN" sz="2400" dirty="0">
                    <a:latin typeface="Times New Roman" charset="0"/>
                    <a:ea typeface="宋体" charset="0"/>
                    <a:cs typeface="Times New Roman" charset="0"/>
                    <a:sym typeface="Symbol" charset="0"/>
                  </a:rPr>
                  <a:t></a:t>
                </a:r>
                <a:r>
                  <a:rPr lang="en-US" altLang="zh-CN" sz="2400" dirty="0">
                    <a:latin typeface="Times New Roman" charset="0"/>
                    <a:ea typeface="宋体" charset="0"/>
                    <a:cs typeface="Times New Roman" charset="0"/>
                  </a:rPr>
                  <a:t>…</a:t>
                </a:r>
                <a:r>
                  <a:rPr lang="en-US" altLang="zh-CN" sz="2400" dirty="0">
                    <a:latin typeface="Times New Roman" charset="0"/>
                    <a:ea typeface="宋体" charset="0"/>
                    <a:cs typeface="Times New Roman" charset="0"/>
                    <a:sym typeface="Symbol" charset="0"/>
                  </a:rPr>
                  <a:t> </a:t>
                </a:r>
                <a:r>
                  <a:rPr lang="en-US" altLang="zh-CN" sz="2400" dirty="0">
                    <a:latin typeface="Times New Roman" charset="0"/>
                    <a:ea typeface="宋体" charset="0"/>
                    <a:cs typeface="Times New Roman" charset="0"/>
                  </a:rPr>
                  <a:t> A</a:t>
                </a:r>
                <a:r>
                  <a:rPr lang="en-US" altLang="zh-CN" sz="2400" baseline="-25000" dirty="0">
                    <a:latin typeface="Times New Roman" charset="0"/>
                    <a:ea typeface="宋体" charset="0"/>
                    <a:cs typeface="Times New Roman" charset="0"/>
                  </a:rPr>
                  <a:t>n </a:t>
                </a:r>
                <a:r>
                  <a:rPr lang="en-US" altLang="zh-CN" sz="2400" dirty="0">
                    <a:latin typeface="Times New Roman" charset="0"/>
                    <a:ea typeface="宋体" charset="0"/>
                    <a:cs typeface="Times New Roman" charset="0"/>
                  </a:rPr>
                  <a:t>={(</a:t>
                </a:r>
                <a:r>
                  <a:rPr lang="en-US" altLang="zh-CN" sz="2400" i="1" dirty="0">
                    <a:latin typeface="Times New Roman" charset="0"/>
                    <a:ea typeface="宋体" charset="0"/>
                    <a:cs typeface="Times New Roman" charset="0"/>
                  </a:rPr>
                  <a:t>a</a:t>
                </a:r>
                <a:r>
                  <a:rPr lang="en-US" altLang="zh-CN" sz="2400" baseline="-25000" dirty="0">
                    <a:latin typeface="Times New Roman" charset="0"/>
                    <a:ea typeface="宋体" charset="0"/>
                    <a:cs typeface="Times New Roman" charset="0"/>
                  </a:rPr>
                  <a:t>1</a:t>
                </a:r>
                <a:r>
                  <a:rPr lang="en-US" altLang="zh-CN" sz="2400" dirty="0">
                    <a:latin typeface="Times New Roman" charset="0"/>
                    <a:ea typeface="宋体" charset="0"/>
                    <a:cs typeface="Times New Roman" charset="0"/>
                  </a:rPr>
                  <a:t>, </a:t>
                </a:r>
                <a:r>
                  <a:rPr lang="en-US" altLang="zh-CN" sz="2400" i="1" dirty="0">
                    <a:latin typeface="Times New Roman" charset="0"/>
                    <a:ea typeface="宋体" charset="0"/>
                    <a:cs typeface="Times New Roman" charset="0"/>
                  </a:rPr>
                  <a:t>a</a:t>
                </a:r>
                <a:r>
                  <a:rPr lang="en-US" altLang="zh-CN" sz="2400" baseline="-25000" dirty="0">
                    <a:latin typeface="Times New Roman" charset="0"/>
                    <a:ea typeface="宋体" charset="0"/>
                    <a:cs typeface="Times New Roman" charset="0"/>
                  </a:rPr>
                  <a:t>2</a:t>
                </a:r>
                <a:r>
                  <a:rPr lang="en-US" altLang="zh-CN" sz="2400" dirty="0">
                    <a:latin typeface="Times New Roman" charset="0"/>
                    <a:ea typeface="宋体" charset="0"/>
                    <a:cs typeface="Times New Roman" charset="0"/>
                  </a:rPr>
                  <a:t>,…,</a:t>
                </a:r>
                <a:r>
                  <a:rPr lang="en-US" altLang="zh-CN" sz="2400" i="1" dirty="0">
                    <a:latin typeface="Times New Roman" charset="0"/>
                    <a:ea typeface="宋体" charset="0"/>
                    <a:cs typeface="Times New Roman" charset="0"/>
                  </a:rPr>
                  <a:t> a</a:t>
                </a:r>
                <a:r>
                  <a:rPr lang="en-US" altLang="zh-CN" sz="2400" baseline="-25000" dirty="0">
                    <a:latin typeface="Times New Roman" charset="0"/>
                    <a:ea typeface="宋体" charset="0"/>
                    <a:cs typeface="Times New Roman" charset="0"/>
                  </a:rPr>
                  <a:t>n</a:t>
                </a:r>
                <a:r>
                  <a:rPr lang="en-US" altLang="zh-CN" sz="2400" dirty="0">
                    <a:latin typeface="Times New Roman" charset="0"/>
                    <a:ea typeface="宋体" charset="0"/>
                    <a:cs typeface="Times New Roman" charset="0"/>
                  </a:rPr>
                  <a:t>)|</a:t>
                </a:r>
                <a:r>
                  <a:rPr lang="en-US" altLang="zh-CN" sz="2400" i="1" dirty="0">
                    <a:latin typeface="Times New Roman" charset="0"/>
                    <a:ea typeface="宋体" charset="0"/>
                    <a:cs typeface="Times New Roman" charset="0"/>
                  </a:rPr>
                  <a:t> </a:t>
                </a:r>
                <a:r>
                  <a:rPr lang="en-US" altLang="zh-CN" sz="2400" i="1" dirty="0" err="1">
                    <a:latin typeface="Times New Roman" charset="0"/>
                    <a:ea typeface="宋体" charset="0"/>
                    <a:cs typeface="Times New Roman" charset="0"/>
                  </a:rPr>
                  <a:t>a</a:t>
                </a:r>
                <a:r>
                  <a:rPr lang="en-US" altLang="zh-CN" sz="2400" i="1" baseline="-25000" dirty="0" err="1">
                    <a:latin typeface="Times New Roman" charset="0"/>
                    <a:ea typeface="宋体" charset="0"/>
                    <a:cs typeface="Times New Roman" charset="0"/>
                  </a:rPr>
                  <a:t>i</a:t>
                </a:r>
                <a:r>
                  <a:rPr lang="en-US" altLang="zh-CN" sz="2400" dirty="0" err="1">
                    <a:latin typeface="Times New Roman" charset="0"/>
                    <a:ea typeface="宋体" charset="0"/>
                    <a:cs typeface="Times New Roman" charset="0"/>
                    <a:sym typeface="Symbol" charset="0"/>
                  </a:rPr>
                  <a:t>A</a:t>
                </a:r>
                <a:r>
                  <a:rPr lang="en-US" altLang="zh-CN" sz="2400" i="1" baseline="-25000" dirty="0" err="1">
                    <a:latin typeface="Times New Roman" charset="0"/>
                    <a:ea typeface="宋体" charset="0"/>
                    <a:cs typeface="Times New Roman" charset="0"/>
                  </a:rPr>
                  <a:t>i</a:t>
                </a:r>
                <a:r>
                  <a:rPr lang="en-US" altLang="zh-CN" sz="2400" baseline="-25000" dirty="0">
                    <a:latin typeface="Times New Roman" charset="0"/>
                    <a:ea typeface="宋体" charset="0"/>
                    <a:cs typeface="Times New Roman" charset="0"/>
                  </a:rPr>
                  <a:t> </a:t>
                </a:r>
                <a:r>
                  <a:rPr lang="en-US" altLang="zh-CN" sz="2400" dirty="0">
                    <a:latin typeface="Times New Roman" charset="0"/>
                    <a:ea typeface="宋体" charset="0"/>
                    <a:cs typeface="Times New Roman" charset="0"/>
                    <a:sym typeface="Symbol" charset="0"/>
                  </a:rPr>
                  <a:t>, </a:t>
                </a:r>
                <a:r>
                  <a:rPr lang="en-US" altLang="zh-CN" sz="2400" i="1" dirty="0" err="1">
                    <a:latin typeface="Times New Roman" charset="0"/>
                    <a:ea typeface="宋体" charset="0"/>
                    <a:cs typeface="Times New Roman" charset="0"/>
                    <a:sym typeface="Symbol" charset="0"/>
                  </a:rPr>
                  <a:t>i</a:t>
                </a:r>
                <a:r>
                  <a:rPr lang="en-US" altLang="zh-CN" sz="2400" dirty="0">
                    <a:latin typeface="Times New Roman" charset="0"/>
                    <a:ea typeface="宋体" charset="0"/>
                    <a:cs typeface="Times New Roman" charset="0"/>
                    <a:sym typeface="Symbol" charset="0"/>
                  </a:rPr>
                  <a:t>=1,2,…n</a:t>
                </a:r>
                <a:r>
                  <a:rPr lang="en-US" altLang="zh-CN" sz="2400" dirty="0">
                    <a:latin typeface="Times New Roman" charset="0"/>
                    <a:ea typeface="宋体" charset="0"/>
                    <a:cs typeface="Times New Roman" charset="0"/>
                  </a:rPr>
                  <a:t>}</a:t>
                </a:r>
              </a:p>
              <a:p>
                <a:pPr lvl="1"/>
                <a:r>
                  <a:rPr lang="zh-CN" altLang="en-US" sz="2400" dirty="0"/>
                  <a:t>注：</a:t>
                </a:r>
                <a:r>
                  <a:rPr lang="en-US" altLang="zh-CN" sz="2400" dirty="0"/>
                  <a:t>A</a:t>
                </a:r>
                <a14:m>
                  <m:oMath xmlns:m="http://schemas.openxmlformats.org/officeDocument/2006/math">
                    <m:r>
                      <a:rPr lang="en-US" altLang="zh-CN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sz="2400" dirty="0"/>
                  <a:t>B</a:t>
                </a:r>
                <a14:m>
                  <m:oMath xmlns:m="http://schemas.openxmlformats.org/officeDocument/2006/math">
                    <m:r>
                      <a:rPr lang="en-US" altLang="zh-CN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sz="2400" dirty="0"/>
                  <a:t>C</a:t>
                </a:r>
                <a:r>
                  <a:rPr lang="zh-CN" altLang="en-US" sz="2400" dirty="0"/>
                  <a:t>与</a:t>
                </a:r>
                <a:r>
                  <a:rPr lang="en-US" altLang="zh-CN" sz="2400" dirty="0"/>
                  <a:t>(A</a:t>
                </a:r>
                <a14:m>
                  <m:oMath xmlns:m="http://schemas.openxmlformats.org/officeDocument/2006/math">
                    <m:r>
                      <a:rPr lang="en-US" altLang="zh-CN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sz="2400" dirty="0"/>
                  <a:t>B)</a:t>
                </a:r>
                <a14:m>
                  <m:oMath xmlns:m="http://schemas.openxmlformats.org/officeDocument/2006/math">
                    <m:r>
                      <a:rPr lang="en-US" altLang="zh-CN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sz="2400" dirty="0"/>
                  <a:t>C</a:t>
                </a:r>
                <a:r>
                  <a:rPr lang="zh-CN" altLang="en-US" sz="2400" dirty="0"/>
                  <a:t>不同</a:t>
                </a:r>
                <a:endParaRPr lang="en-US" altLang="zh-CN" sz="2400" dirty="0">
                  <a:latin typeface="+mn-ea"/>
                  <a:cs typeface="Times New Roman" charset="0"/>
                </a:endParaRPr>
              </a:p>
              <a:p>
                <a:pPr lvl="1"/>
                <a:endParaRPr lang="en-US" altLang="zh-CN" dirty="0"/>
              </a:p>
              <a:p>
                <a:pPr lvl="1"/>
                <a:endParaRPr lang="en-US" altLang="zh-CN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612648" y="1600200"/>
                <a:ext cx="8153400" cy="4997152"/>
              </a:xfrm>
              <a:blipFill>
                <a:blip r:embed="rId3"/>
                <a:stretch>
                  <a:fillRect l="-449" t="-19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67267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笛卡尔积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dirty="0"/>
              <a:t>考察有序偶</a:t>
            </a:r>
            <a:endParaRPr lang="en-US" altLang="zh-CN" dirty="0"/>
          </a:p>
          <a:p>
            <a:pPr lvl="1"/>
            <a:r>
              <a:rPr lang="zh-CN" altLang="en-US" sz="2400" dirty="0">
                <a:latin typeface="+mn-ea"/>
                <a:cs typeface="宋体" charset="0"/>
              </a:rPr>
              <a:t>有序偶</a:t>
            </a:r>
            <a:r>
              <a:rPr lang="en-US" altLang="zh-CN" sz="2400" dirty="0">
                <a:latin typeface="+mn-ea"/>
                <a:cs typeface="Times New Roman" charset="0"/>
              </a:rPr>
              <a:t>(</a:t>
            </a:r>
            <a:r>
              <a:rPr lang="en-US" altLang="zh-CN" sz="2400" dirty="0" err="1">
                <a:latin typeface="+mn-ea"/>
                <a:cs typeface="Times New Roman" charset="0"/>
              </a:rPr>
              <a:t>a,b</a:t>
            </a:r>
            <a:r>
              <a:rPr lang="en-US" altLang="zh-CN" sz="2400" dirty="0">
                <a:latin typeface="+mn-ea"/>
                <a:cs typeface="Times New Roman" charset="0"/>
              </a:rPr>
              <a:t>)=(</a:t>
            </a:r>
            <a:r>
              <a:rPr lang="en-US" altLang="zh-CN" sz="2400" dirty="0" err="1">
                <a:latin typeface="+mn-ea"/>
                <a:cs typeface="Times New Roman" charset="0"/>
              </a:rPr>
              <a:t>x,y</a:t>
            </a:r>
            <a:r>
              <a:rPr lang="en-US" altLang="zh-CN" sz="2400" dirty="0">
                <a:latin typeface="+mn-ea"/>
                <a:cs typeface="Times New Roman" charset="0"/>
              </a:rPr>
              <a:t>) </a:t>
            </a:r>
            <a:r>
              <a:rPr lang="zh-CN" altLang="en-US" sz="2400" dirty="0">
                <a:latin typeface="+mn-ea"/>
                <a:cs typeface="宋体" charset="0"/>
              </a:rPr>
              <a:t>当且仅当 </a:t>
            </a:r>
            <a:r>
              <a:rPr lang="en-US" altLang="zh-CN" sz="2400" dirty="0">
                <a:latin typeface="+mn-ea"/>
                <a:cs typeface="Times New Roman" charset="0"/>
              </a:rPr>
              <a:t>a=x, b=y</a:t>
            </a:r>
          </a:p>
          <a:p>
            <a:pPr lvl="1"/>
            <a:r>
              <a:rPr lang="zh-CN" altLang="en-US" sz="2400" dirty="0">
                <a:latin typeface="+mn-ea"/>
                <a:cs typeface="宋体" charset="0"/>
              </a:rPr>
              <a:t>通过集合定义：</a:t>
            </a:r>
            <a:r>
              <a:rPr lang="en-US" altLang="zh-CN" sz="2400" dirty="0">
                <a:latin typeface="+mn-ea"/>
                <a:cs typeface="Times New Roman" charset="0"/>
              </a:rPr>
              <a:t>(</a:t>
            </a:r>
            <a:r>
              <a:rPr lang="en-US" altLang="zh-CN" sz="2400" dirty="0" err="1">
                <a:latin typeface="+mn-ea"/>
                <a:cs typeface="Times New Roman" charset="0"/>
              </a:rPr>
              <a:t>a,b</a:t>
            </a:r>
            <a:r>
              <a:rPr lang="en-US" altLang="zh-CN" sz="2400" dirty="0">
                <a:latin typeface="+mn-ea"/>
                <a:cs typeface="Times New Roman" charset="0"/>
              </a:rPr>
              <a:t>)={{a},{</a:t>
            </a:r>
            <a:r>
              <a:rPr lang="en-US" altLang="zh-CN" sz="2400" dirty="0" err="1">
                <a:latin typeface="+mn-ea"/>
                <a:cs typeface="Times New Roman" charset="0"/>
              </a:rPr>
              <a:t>a,b</a:t>
            </a:r>
            <a:r>
              <a:rPr lang="en-US" altLang="zh-CN" sz="2400" dirty="0">
                <a:latin typeface="+mn-ea"/>
                <a:cs typeface="Times New Roman" charset="0"/>
              </a:rPr>
              <a:t>}}</a:t>
            </a:r>
          </a:p>
          <a:p>
            <a:pPr lvl="1"/>
            <a:r>
              <a:rPr lang="zh-CN" altLang="en-US" sz="2400" dirty="0">
                <a:latin typeface="+mn-ea"/>
                <a:cs typeface="宋体" charset="0"/>
              </a:rPr>
              <a:t>注：</a:t>
            </a:r>
            <a:r>
              <a:rPr lang="en-US" altLang="zh-CN" sz="2400" dirty="0">
                <a:latin typeface="+mn-ea"/>
                <a:cs typeface="Times New Roman" charset="0"/>
              </a:rPr>
              <a:t> A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</a:t>
            </a:r>
            <a:r>
              <a:rPr lang="en-US" altLang="zh-CN" sz="2400" dirty="0">
                <a:latin typeface="+mn-ea"/>
                <a:cs typeface="Times New Roman" charset="0"/>
              </a:rPr>
              <a:t>B</a:t>
            </a:r>
            <a:r>
              <a:rPr lang="zh-CN" altLang="en-US" sz="2400" dirty="0">
                <a:latin typeface="+mn-ea"/>
                <a:cs typeface="Times New Roman" charset="0"/>
              </a:rPr>
              <a:t>与</a:t>
            </a:r>
            <a:r>
              <a:rPr lang="en-US" altLang="zh-CN" sz="2400" dirty="0">
                <a:latin typeface="+mn-ea"/>
                <a:cs typeface="Times New Roman" charset="0"/>
              </a:rPr>
              <a:t>B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</a:t>
            </a:r>
            <a:r>
              <a:rPr lang="en-US" altLang="zh-CN" sz="2400" dirty="0">
                <a:latin typeface="+mn-ea"/>
                <a:cs typeface="Times New Roman" charset="0"/>
              </a:rPr>
              <a:t>A</a:t>
            </a:r>
            <a:r>
              <a:rPr lang="zh-CN" altLang="en-US" sz="2400" dirty="0">
                <a:latin typeface="+mn-ea"/>
                <a:cs typeface="Times New Roman" charset="0"/>
              </a:rPr>
              <a:t>不同。</a:t>
            </a:r>
            <a:r>
              <a:rPr lang="zh-CN" altLang="en-US" sz="2400" dirty="0">
                <a:latin typeface="+mn-ea"/>
                <a:cs typeface="宋体" charset="0"/>
              </a:rPr>
              <a:t>何种情形下，</a:t>
            </a:r>
            <a:r>
              <a:rPr lang="en-US" altLang="zh-CN" sz="2400" dirty="0">
                <a:latin typeface="+mn-ea"/>
                <a:cs typeface="Times New Roman" charset="0"/>
              </a:rPr>
              <a:t>A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</a:t>
            </a:r>
            <a:r>
              <a:rPr lang="en-US" altLang="zh-CN" sz="2400" dirty="0">
                <a:latin typeface="+mn-ea"/>
                <a:cs typeface="Times New Roman" charset="0"/>
              </a:rPr>
              <a:t>B=B</a:t>
            </a:r>
            <a:r>
              <a:rPr lang="en-US" altLang="zh-CN" sz="2400" dirty="0">
                <a:latin typeface="+mn-ea"/>
                <a:cs typeface="Times New Roman" charset="0"/>
                <a:sym typeface="Symbol" charset="0"/>
              </a:rPr>
              <a:t></a:t>
            </a:r>
            <a:r>
              <a:rPr lang="en-US" altLang="zh-CN" sz="2400" dirty="0">
                <a:latin typeface="+mn-ea"/>
                <a:cs typeface="Times New Roman" charset="0"/>
              </a:rPr>
              <a:t>A</a:t>
            </a:r>
            <a:r>
              <a:rPr lang="zh-CN" altLang="en-US" sz="2400" dirty="0">
                <a:latin typeface="+mn-ea"/>
                <a:cs typeface="Times New Roman" charset="0"/>
              </a:rPr>
              <a:t>？</a:t>
            </a:r>
            <a:endParaRPr lang="en-US" altLang="zh-CN" sz="2400" dirty="0">
              <a:latin typeface="+mn-ea"/>
              <a:cs typeface="Times New Roman" charset="0"/>
            </a:endParaRPr>
          </a:p>
          <a:p>
            <a:pPr lvl="1"/>
            <a:r>
              <a:rPr lang="zh-CN" altLang="en-US" sz="2400" dirty="0">
                <a:latin typeface="+mn-ea"/>
                <a:cs typeface="Times New Roman" charset="0"/>
              </a:rPr>
              <a:t>性质：</a:t>
            </a:r>
            <a:endParaRPr lang="en-US" altLang="zh-CN" sz="2400" dirty="0">
              <a:latin typeface="+mn-ea"/>
              <a:cs typeface="Times New Roman" charset="0"/>
            </a:endParaRPr>
          </a:p>
          <a:p>
            <a:pPr lvl="1"/>
            <a:endParaRPr lang="en-US" altLang="zh-CN" sz="2400" dirty="0">
              <a:latin typeface="+mn-ea"/>
              <a:cs typeface="Times New Roman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22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52" y="3501008"/>
            <a:ext cx="6228412" cy="319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465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  <a:endParaRPr 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648108" y="1988840"/>
            <a:ext cx="849589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1</a:t>
            </a:r>
            <a:r>
              <a:rPr lang="zh-CN" altLang="en-US" sz="3200" b="1" dirty="0"/>
              <a:t>：什么是集合？</a:t>
            </a:r>
            <a:endParaRPr lang="en-US" altLang="zh-CN" sz="3200" b="1" dirty="0"/>
          </a:p>
          <a:p>
            <a:pPr marL="457200" indent="-457200">
              <a:buFontTx/>
              <a:buChar char="-"/>
            </a:pPr>
            <a:r>
              <a:rPr lang="zh-CN" altLang="en-US" sz="2800" b="1" dirty="0">
                <a:solidFill>
                  <a:srgbClr val="1E1ED2"/>
                </a:solidFill>
              </a:rPr>
              <a:t>集合无定义，通过外延法、概括法描述</a:t>
            </a:r>
            <a:endParaRPr lang="en-US" altLang="zh-CN" sz="2800" b="1" dirty="0">
              <a:solidFill>
                <a:srgbClr val="1E1ED2"/>
              </a:solidFill>
            </a:endParaRPr>
          </a:p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2</a:t>
            </a:r>
            <a:r>
              <a:rPr lang="zh-CN" altLang="en-US" sz="3200" b="1" dirty="0"/>
              <a:t>：集合的基本概念有哪些？</a:t>
            </a:r>
            <a:endParaRPr lang="en-US" altLang="zh-CN" sz="3200" b="1" dirty="0"/>
          </a:p>
          <a:p>
            <a:r>
              <a:rPr lang="en-US" altLang="zh-CN" sz="2800" b="1" dirty="0">
                <a:solidFill>
                  <a:srgbClr val="1E1ED2"/>
                </a:solidFill>
              </a:rPr>
              <a:t>- </a:t>
            </a:r>
            <a:r>
              <a:rPr lang="zh-CN" altLang="en-US" sz="2800" b="1" dirty="0">
                <a:solidFill>
                  <a:srgbClr val="1E1ED2"/>
                </a:solidFill>
              </a:rPr>
              <a:t>子集、空集、幂集、自然数（归纳集）、笛卡尔积</a:t>
            </a:r>
            <a:endParaRPr lang="en-US" altLang="zh-CN" sz="2800" b="1" dirty="0"/>
          </a:p>
          <a:p>
            <a:r>
              <a:rPr lang="zh-CN" altLang="en-US" sz="3200" b="1" dirty="0">
                <a:solidFill>
                  <a:srgbClr val="FF0000"/>
                </a:solidFill>
              </a:rPr>
              <a:t>问题</a:t>
            </a:r>
            <a:r>
              <a:rPr lang="en-US" altLang="zh-CN" sz="3200" b="1" dirty="0">
                <a:solidFill>
                  <a:srgbClr val="FF0000"/>
                </a:solidFill>
              </a:rPr>
              <a:t>3</a:t>
            </a:r>
            <a:r>
              <a:rPr lang="zh-CN" altLang="en-US" sz="3200" b="1" dirty="0">
                <a:solidFill>
                  <a:srgbClr val="FF0000"/>
                </a:solidFill>
              </a:rPr>
              <a:t>：如何进行集合运算与集合公式证明？</a:t>
            </a:r>
            <a:endParaRPr lang="en-US" altLang="zh-CN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6714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集合运算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为了由已有集合产生新的集合，除幂集运算外还引入一些集合上的运算</a:t>
            </a:r>
            <a:endParaRPr lang="en-US" altLang="zh-CN" dirty="0"/>
          </a:p>
          <a:p>
            <a:r>
              <a:rPr lang="zh-CN" altLang="en-US" dirty="0"/>
              <a:t>定义：</a:t>
            </a:r>
            <a:endParaRPr lang="en-US" altLang="zh-CN" dirty="0"/>
          </a:p>
          <a:p>
            <a:pPr lvl="1"/>
            <a:r>
              <a:rPr lang="en-US" altLang="zh-CN" dirty="0">
                <a:solidFill>
                  <a:srgbClr val="0070C0"/>
                </a:solidFill>
              </a:rPr>
              <a:t>(ZF.5)</a:t>
            </a:r>
            <a:r>
              <a:rPr lang="zh-CN" altLang="en-US" dirty="0">
                <a:solidFill>
                  <a:srgbClr val="FF0000"/>
                </a:solidFill>
              </a:rPr>
              <a:t>集合的并</a:t>
            </a:r>
            <a:r>
              <a:rPr lang="zh-CN" altLang="en-US" dirty="0"/>
              <a:t>：𝐴∪𝐵</a:t>
            </a:r>
            <a:r>
              <a:rPr lang="en-US" altLang="zh-CN" dirty="0"/>
              <a:t>={</a:t>
            </a:r>
            <a:r>
              <a:rPr lang="zh-CN" altLang="en-US" dirty="0"/>
              <a:t>𝑥</a:t>
            </a:r>
            <a:r>
              <a:rPr lang="en-US" altLang="zh-CN" dirty="0"/>
              <a:t>|</a:t>
            </a:r>
            <a:r>
              <a:rPr lang="zh-CN" altLang="en-US" dirty="0"/>
              <a:t>𝑥∈𝐴∨𝑥∈𝐵</a:t>
            </a:r>
            <a:r>
              <a:rPr lang="en-US" altLang="zh-CN" dirty="0"/>
              <a:t>}</a:t>
            </a:r>
            <a:endParaRPr lang="zh-CN" altLang="en-US" dirty="0"/>
          </a:p>
          <a:p>
            <a:pPr lvl="1"/>
            <a:r>
              <a:rPr lang="zh-CN" altLang="en-US" dirty="0">
                <a:solidFill>
                  <a:srgbClr val="FF0000"/>
                </a:solidFill>
              </a:rPr>
              <a:t>集合的交</a:t>
            </a:r>
            <a:r>
              <a:rPr lang="zh-CN" altLang="en-US" dirty="0"/>
              <a:t>：𝐴∩𝐵</a:t>
            </a:r>
            <a:r>
              <a:rPr lang="en-US" altLang="zh-CN" dirty="0"/>
              <a:t>={</a:t>
            </a:r>
            <a:r>
              <a:rPr lang="zh-CN" altLang="en-US" dirty="0"/>
              <a:t>𝑥</a:t>
            </a:r>
            <a:r>
              <a:rPr lang="en-US" altLang="zh-CN" dirty="0"/>
              <a:t>|</a:t>
            </a:r>
            <a:r>
              <a:rPr lang="zh-CN" altLang="en-US" dirty="0"/>
              <a:t>𝑥∈𝐴∧𝑥∈𝐵</a:t>
            </a:r>
            <a:r>
              <a:rPr lang="en-US" altLang="zh-CN" dirty="0"/>
              <a:t>}</a:t>
            </a:r>
            <a:endParaRPr lang="zh-CN" altLang="en-US" dirty="0"/>
          </a:p>
          <a:p>
            <a:pPr lvl="1"/>
            <a:r>
              <a:rPr lang="zh-CN" altLang="en-US" dirty="0">
                <a:solidFill>
                  <a:srgbClr val="FF0000"/>
                </a:solidFill>
              </a:rPr>
              <a:t>集合的相对补</a:t>
            </a:r>
            <a:r>
              <a:rPr lang="zh-CN" altLang="en-US" dirty="0"/>
              <a:t>：𝐴−𝐵</a:t>
            </a:r>
            <a:r>
              <a:rPr lang="en-US" altLang="zh-CN" dirty="0"/>
              <a:t>={</a:t>
            </a:r>
            <a:r>
              <a:rPr lang="zh-CN" altLang="en-US" dirty="0"/>
              <a:t>𝑥</a:t>
            </a:r>
            <a:r>
              <a:rPr lang="en-US" altLang="zh-CN" dirty="0"/>
              <a:t>|</a:t>
            </a:r>
            <a:r>
              <a:rPr lang="zh-CN" altLang="en-US" dirty="0"/>
              <a:t>𝑥∈𝐴∧𝑥∉𝐵</a:t>
            </a:r>
            <a:r>
              <a:rPr lang="en-US" altLang="zh-CN" dirty="0"/>
              <a:t>}</a:t>
            </a:r>
          </a:p>
          <a:p>
            <a:pPr lvl="1"/>
            <a:r>
              <a:rPr lang="zh-CN" altLang="en-US" dirty="0">
                <a:solidFill>
                  <a:srgbClr val="FF0000"/>
                </a:solidFill>
              </a:rPr>
              <a:t>集合的对称差</a:t>
            </a:r>
            <a:r>
              <a:rPr lang="zh-CN" altLang="en-US" dirty="0"/>
              <a:t>：</a:t>
            </a:r>
          </a:p>
          <a:p>
            <a:pPr marL="365760" lvl="1" indent="0">
              <a:buNone/>
            </a:pPr>
            <a:r>
              <a:rPr lang="en-US" altLang="zh-CN" dirty="0"/>
              <a:t>  </a:t>
            </a:r>
            <a:r>
              <a:rPr lang="zh-CN" altLang="en-US" dirty="0"/>
              <a:t>𝐴⊕𝐵</a:t>
            </a:r>
            <a:r>
              <a:rPr lang="en-US" altLang="zh-CN" dirty="0"/>
              <a:t>={</a:t>
            </a:r>
            <a:r>
              <a:rPr lang="zh-CN" altLang="en-US" dirty="0"/>
              <a:t>𝑥</a:t>
            </a:r>
            <a:r>
              <a:rPr lang="en-US" altLang="zh-CN" dirty="0"/>
              <a:t>|(</a:t>
            </a:r>
            <a:r>
              <a:rPr lang="zh-CN" altLang="en-US" dirty="0"/>
              <a:t>𝑥∈𝐴∧𝑥∉𝐵</a:t>
            </a:r>
            <a:r>
              <a:rPr lang="en-US" altLang="zh-CN" dirty="0"/>
              <a:t>)</a:t>
            </a:r>
            <a:r>
              <a:rPr lang="zh-CN" altLang="en-US" dirty="0"/>
              <a:t>∨</a:t>
            </a:r>
            <a:r>
              <a:rPr lang="en-US" altLang="zh-CN" dirty="0"/>
              <a:t>(</a:t>
            </a:r>
            <a:r>
              <a:rPr lang="zh-CN" altLang="en-US" dirty="0"/>
              <a:t>𝑥∈𝐵∧𝑥∉𝐴</a:t>
            </a:r>
            <a:r>
              <a:rPr lang="en-US" altLang="zh-CN" dirty="0"/>
              <a:t>)</a:t>
            </a:r>
          </a:p>
          <a:p>
            <a:pPr marL="365760" lvl="1" indent="0">
              <a:buNone/>
            </a:pPr>
            <a:r>
              <a:rPr lang="en-US" altLang="zh-CN" dirty="0"/>
              <a:t>      =(</a:t>
            </a:r>
            <a:r>
              <a:rPr lang="zh-CN" altLang="en-US" dirty="0"/>
              <a:t>𝐴−𝐵</a:t>
            </a:r>
            <a:r>
              <a:rPr lang="en-US" altLang="zh-CN" dirty="0"/>
              <a:t>)</a:t>
            </a:r>
            <a:r>
              <a:rPr lang="zh-CN" altLang="en-US" dirty="0"/>
              <a:t>∪</a:t>
            </a:r>
            <a:r>
              <a:rPr lang="en-US" altLang="zh-CN" dirty="0"/>
              <a:t>(</a:t>
            </a:r>
            <a:r>
              <a:rPr lang="zh-CN" altLang="en-US" dirty="0"/>
              <a:t>𝐵−𝐴</a:t>
            </a:r>
            <a:r>
              <a:rPr lang="en-US" altLang="zh-CN" dirty="0"/>
              <a:t>)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24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280" y="3717032"/>
            <a:ext cx="1766122" cy="128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7987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dirty="0"/>
              <a:t>试证明对称差𝐴⊕𝐵</a:t>
            </a:r>
            <a:r>
              <a:rPr lang="en-US" altLang="zh-CN" dirty="0"/>
              <a:t>=(</a:t>
            </a:r>
            <a:r>
              <a:rPr lang="zh-CN" altLang="en-US" dirty="0"/>
              <a:t>𝐴∪𝐵</a:t>
            </a:r>
            <a:r>
              <a:rPr lang="en-US" altLang="zh-CN" dirty="0"/>
              <a:t>)</a:t>
            </a:r>
            <a:r>
              <a:rPr lang="zh-CN" altLang="en-US" dirty="0"/>
              <a:t>−</a:t>
            </a:r>
            <a:r>
              <a:rPr lang="en-US" altLang="zh-CN" dirty="0"/>
              <a:t>(</a:t>
            </a:r>
            <a:r>
              <a:rPr lang="zh-CN" altLang="en-US" dirty="0"/>
              <a:t>𝐴∩𝐵</a:t>
            </a:r>
            <a:r>
              <a:rPr lang="en-US" altLang="zh-CN" dirty="0"/>
              <a:t>)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25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6384" y="1563218"/>
            <a:ext cx="1766122" cy="128879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856" y="2992632"/>
            <a:ext cx="8173813" cy="3038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2641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广义交和广义并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r>
              <a:rPr lang="zh-CN" altLang="en-US" dirty="0"/>
              <a:t>定义（广义交与广义并）：</a:t>
            </a:r>
            <a:endParaRPr lang="en-US" altLang="zh-CN" dirty="0"/>
          </a:p>
          <a:p>
            <a:pPr lvl="1"/>
            <a:r>
              <a:rPr lang="zh-CN" altLang="en-US" dirty="0">
                <a:solidFill>
                  <a:srgbClr val="FF0000"/>
                </a:solidFill>
              </a:rPr>
              <a:t>集合的广义并</a:t>
            </a:r>
            <a:r>
              <a:rPr lang="zh-CN" altLang="en-US" dirty="0"/>
              <a:t>：设𝑨为集合，𝑨的所有元素的并称为集合𝑨的广义并，记为：∪𝑨</a:t>
            </a:r>
            <a:r>
              <a:rPr lang="en-US" altLang="zh-CN" dirty="0"/>
              <a:t>={</a:t>
            </a:r>
            <a:r>
              <a:rPr lang="zh-CN" altLang="en-US" dirty="0"/>
              <a:t>𝒙</a:t>
            </a:r>
            <a:r>
              <a:rPr lang="en-US" altLang="zh-CN" dirty="0"/>
              <a:t>|</a:t>
            </a:r>
            <a:r>
              <a:rPr lang="zh-CN" altLang="en-US" dirty="0"/>
              <a:t>∃𝒚</a:t>
            </a:r>
            <a:r>
              <a:rPr lang="en-US" altLang="zh-CN" dirty="0"/>
              <a:t>(</a:t>
            </a:r>
            <a:r>
              <a:rPr lang="zh-CN" altLang="en-US" dirty="0"/>
              <a:t>𝒚∈𝑨</a:t>
            </a:r>
            <a:r>
              <a:rPr lang="en-US" altLang="zh-CN" dirty="0"/>
              <a:t>)</a:t>
            </a:r>
            <a:r>
              <a:rPr lang="zh-CN" altLang="en-US" dirty="0"/>
              <a:t>∧</a:t>
            </a:r>
            <a:r>
              <a:rPr lang="en-US" altLang="zh-CN" dirty="0"/>
              <a:t>(</a:t>
            </a:r>
            <a:r>
              <a:rPr lang="zh-CN" altLang="en-US" dirty="0"/>
              <a:t>𝒙∈𝒚</a:t>
            </a:r>
            <a:r>
              <a:rPr lang="en-US" altLang="zh-CN" dirty="0"/>
              <a:t>)}</a:t>
            </a:r>
            <a:endParaRPr lang="zh-CN" altLang="en-US" dirty="0"/>
          </a:p>
          <a:p>
            <a:pPr lvl="1"/>
            <a:r>
              <a:rPr lang="zh-CN" altLang="en-US" dirty="0">
                <a:solidFill>
                  <a:srgbClr val="FF0000"/>
                </a:solidFill>
              </a:rPr>
              <a:t>集合的广义交</a:t>
            </a:r>
            <a:r>
              <a:rPr lang="zh-CN" altLang="en-US" dirty="0"/>
              <a:t>：设𝑨为非空集合，𝑨的所有元素的交称为集合𝑨的广义交，记为：∩𝑨</a:t>
            </a:r>
            <a:r>
              <a:rPr lang="en-US" altLang="zh-CN" dirty="0"/>
              <a:t>={</a:t>
            </a:r>
            <a:r>
              <a:rPr lang="zh-CN" altLang="en-US" dirty="0"/>
              <a:t>𝒙</a:t>
            </a:r>
            <a:r>
              <a:rPr lang="en-US" altLang="zh-CN" dirty="0"/>
              <a:t>|</a:t>
            </a:r>
            <a:r>
              <a:rPr lang="zh-CN" altLang="en-US" dirty="0"/>
              <a:t>∀𝒚</a:t>
            </a:r>
            <a:r>
              <a:rPr lang="en-US" altLang="zh-CN" dirty="0"/>
              <a:t>(</a:t>
            </a:r>
            <a:r>
              <a:rPr lang="zh-CN" altLang="en-US" dirty="0"/>
              <a:t>𝒚∈𝑨→𝒙∈𝒚</a:t>
            </a:r>
            <a:r>
              <a:rPr lang="en-US" altLang="zh-CN" dirty="0"/>
              <a:t>)}</a:t>
            </a:r>
          </a:p>
          <a:p>
            <a:pPr lvl="2"/>
            <a:r>
              <a:rPr lang="zh-CN" altLang="en-US" dirty="0"/>
              <a:t>注：限制条件为𝐴非空， ⋂∅无意义</a:t>
            </a:r>
          </a:p>
          <a:p>
            <a:pPr lvl="1"/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383309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2">
            <a:extLst>
              <a:ext uri="{FF2B5EF4-FFF2-40B4-BE49-F238E27FC236}">
                <a16:creationId xmlns:a16="http://schemas.microsoft.com/office/drawing/2014/main" id="{DE5D822B-2264-4F64-A62C-88F91203E77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r>
              <a:rPr lang="zh-CN" altLang="en-US" dirty="0"/>
              <a:t>求以下六个集合的广义并与广义交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27</a:t>
            </a:fld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A2C3876C-5C76-44FC-90E3-A0345C7B41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784" y="3284984"/>
            <a:ext cx="6752431" cy="303039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2CBFBDA-A589-4FA6-8906-1ED3C7E7E9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1428" y="2115356"/>
            <a:ext cx="5000604" cy="95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674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空集的广义交不是一个集合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28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86" y="2132855"/>
            <a:ext cx="4546013" cy="243232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2" y="1546369"/>
            <a:ext cx="3736096" cy="523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1852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最小上界和最大下界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sz="2800" dirty="0">
                <a:latin typeface="+mn-ea"/>
                <a:cs typeface="Times New Roman" charset="0"/>
              </a:rPr>
              <a:t>包含关系下两个集合的最小上界和最大下界</a:t>
            </a:r>
          </a:p>
          <a:p>
            <a:pPr lvl="1" algn="just"/>
            <a:r>
              <a:rPr lang="zh-CN" altLang="en-US" dirty="0">
                <a:latin typeface="+mn-ea"/>
                <a:cs typeface="宋体" charset="0"/>
              </a:rPr>
              <a:t>最小上界：</a:t>
            </a:r>
            <a:endParaRPr lang="en-US" altLang="zh-CN" dirty="0">
              <a:latin typeface="+mn-ea"/>
              <a:cs typeface="Times New Roman" charset="0"/>
            </a:endParaRPr>
          </a:p>
          <a:p>
            <a:pPr lvl="2" algn="just"/>
            <a:r>
              <a:rPr lang="en-US" altLang="zh-CN" dirty="0">
                <a:latin typeface="+mn-ea"/>
                <a:cs typeface="Times New Roman" charset="0"/>
              </a:rPr>
              <a:t>A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</a:t>
            </a:r>
            <a:r>
              <a:rPr lang="en-US" altLang="zh-CN" dirty="0">
                <a:latin typeface="+mn-ea"/>
                <a:cs typeface="Times New Roman" charset="0"/>
              </a:rPr>
              <a:t>A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</a:t>
            </a:r>
            <a:r>
              <a:rPr lang="en-US" altLang="zh-CN" dirty="0">
                <a:latin typeface="+mn-ea"/>
                <a:cs typeface="Times New Roman" charset="0"/>
              </a:rPr>
              <a:t>B, B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</a:t>
            </a:r>
            <a:r>
              <a:rPr lang="en-US" altLang="zh-CN" dirty="0">
                <a:latin typeface="+mn-ea"/>
                <a:cs typeface="Times New Roman" charset="0"/>
              </a:rPr>
              <a:t>A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</a:t>
            </a:r>
            <a:r>
              <a:rPr lang="en-US" altLang="zh-CN" dirty="0">
                <a:latin typeface="+mn-ea"/>
                <a:cs typeface="Times New Roman" charset="0"/>
              </a:rPr>
              <a:t>B			       ----A</a:t>
            </a:r>
            <a:r>
              <a:rPr lang="zh-CN" altLang="en-US" dirty="0">
                <a:latin typeface="+mn-ea"/>
                <a:cs typeface="宋体" charset="0"/>
              </a:rPr>
              <a:t>和</a:t>
            </a:r>
            <a:r>
              <a:rPr lang="en-US" altLang="zh-CN" dirty="0">
                <a:latin typeface="+mn-ea"/>
                <a:cs typeface="Times New Roman" charset="0"/>
              </a:rPr>
              <a:t>B</a:t>
            </a:r>
            <a:r>
              <a:rPr lang="zh-CN" altLang="en-US" dirty="0">
                <a:latin typeface="+mn-ea"/>
                <a:cs typeface="宋体" charset="0"/>
              </a:rPr>
              <a:t>的上界</a:t>
            </a:r>
            <a:endParaRPr lang="en-US" altLang="zh-CN" dirty="0">
              <a:latin typeface="+mn-ea"/>
              <a:cs typeface="Times New Roman" charset="0"/>
            </a:endParaRPr>
          </a:p>
          <a:p>
            <a:pPr lvl="2" algn="just"/>
            <a:r>
              <a:rPr lang="zh-CN" altLang="en-US" dirty="0">
                <a:latin typeface="+mn-ea"/>
                <a:cs typeface="宋体" charset="0"/>
              </a:rPr>
              <a:t>对任意</a:t>
            </a:r>
            <a:r>
              <a:rPr lang="en-US" altLang="zh-CN" dirty="0">
                <a:latin typeface="+mn-ea"/>
                <a:cs typeface="Times New Roman" charset="0"/>
              </a:rPr>
              <a:t>X</a:t>
            </a:r>
            <a:r>
              <a:rPr lang="zh-CN" altLang="en-US" dirty="0">
                <a:latin typeface="+mn-ea"/>
                <a:cs typeface="宋体" charset="0"/>
              </a:rPr>
              <a:t>，若</a:t>
            </a:r>
            <a:r>
              <a:rPr lang="en-US" altLang="zh-CN" dirty="0">
                <a:latin typeface="+mn-ea"/>
                <a:cs typeface="Times New Roman" charset="0"/>
              </a:rPr>
              <a:t>A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 </a:t>
            </a:r>
            <a:r>
              <a:rPr lang="en-US" altLang="zh-CN" dirty="0">
                <a:latin typeface="+mn-ea"/>
                <a:cs typeface="Times New Roman" charset="0"/>
              </a:rPr>
              <a:t>X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 , </a:t>
            </a:r>
            <a:r>
              <a:rPr lang="en-US" altLang="zh-CN" dirty="0">
                <a:latin typeface="+mn-ea"/>
                <a:cs typeface="Times New Roman" charset="0"/>
              </a:rPr>
              <a:t>B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 </a:t>
            </a:r>
            <a:r>
              <a:rPr lang="en-US" altLang="zh-CN" dirty="0">
                <a:latin typeface="+mn-ea"/>
                <a:cs typeface="Times New Roman" charset="0"/>
              </a:rPr>
              <a:t>X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 ,</a:t>
            </a:r>
            <a:r>
              <a:rPr lang="zh-CN" altLang="en-US" dirty="0">
                <a:latin typeface="+mn-ea"/>
                <a:cs typeface="宋体" charset="0"/>
                <a:sym typeface="Symbol" charset="0"/>
              </a:rPr>
              <a:t>则</a:t>
            </a:r>
            <a:r>
              <a:rPr lang="en-US" altLang="zh-CN" dirty="0">
                <a:solidFill>
                  <a:srgbClr val="FF0000"/>
                </a:solidFill>
                <a:latin typeface="+mn-ea"/>
                <a:cs typeface="Times New Roman" charset="0"/>
              </a:rPr>
              <a:t>A</a:t>
            </a:r>
            <a:r>
              <a:rPr lang="en-US" altLang="zh-CN" dirty="0">
                <a:solidFill>
                  <a:srgbClr val="FF0000"/>
                </a:solidFill>
                <a:latin typeface="+mn-ea"/>
                <a:cs typeface="Times New Roman" charset="0"/>
                <a:sym typeface="Symbol" charset="0"/>
              </a:rPr>
              <a:t></a:t>
            </a:r>
            <a:r>
              <a:rPr lang="en-US" altLang="zh-CN" dirty="0">
                <a:solidFill>
                  <a:srgbClr val="FF0000"/>
                </a:solidFill>
                <a:latin typeface="+mn-ea"/>
                <a:cs typeface="Times New Roman" charset="0"/>
              </a:rPr>
              <a:t>B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 </a:t>
            </a:r>
            <a:r>
              <a:rPr lang="en-US" altLang="zh-CN" dirty="0">
                <a:latin typeface="+mn-ea"/>
                <a:cs typeface="Times New Roman" charset="0"/>
              </a:rPr>
              <a:t>X    ----</a:t>
            </a:r>
            <a:r>
              <a:rPr lang="zh-CN" altLang="en-US" dirty="0">
                <a:latin typeface="+mn-ea"/>
                <a:cs typeface="宋体" charset="0"/>
              </a:rPr>
              <a:t>最小上界</a:t>
            </a:r>
            <a:endParaRPr lang="en-US" altLang="zh-CN" dirty="0">
              <a:latin typeface="+mn-ea"/>
              <a:cs typeface="Times New Roman" charset="0"/>
            </a:endParaRPr>
          </a:p>
          <a:p>
            <a:pPr lvl="1" algn="just"/>
            <a:r>
              <a:rPr lang="zh-CN" altLang="en-US" dirty="0">
                <a:latin typeface="+mn-ea"/>
                <a:cs typeface="宋体" charset="0"/>
              </a:rPr>
              <a:t>最大下界：</a:t>
            </a:r>
            <a:endParaRPr lang="en-US" altLang="zh-CN" dirty="0">
              <a:latin typeface="+mn-ea"/>
              <a:cs typeface="Times New Roman" charset="0"/>
            </a:endParaRPr>
          </a:p>
          <a:p>
            <a:pPr lvl="2"/>
            <a:r>
              <a:rPr lang="en-US" altLang="zh-CN" dirty="0">
                <a:latin typeface="+mn-ea"/>
                <a:cs typeface="Times New Roman" charset="0"/>
              </a:rPr>
              <a:t>A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</a:t>
            </a:r>
            <a:r>
              <a:rPr lang="en-US" altLang="zh-CN" dirty="0">
                <a:latin typeface="+mn-ea"/>
                <a:cs typeface="Times New Roman" charset="0"/>
              </a:rPr>
              <a:t>B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</a:t>
            </a:r>
            <a:r>
              <a:rPr lang="en-US" altLang="zh-CN" dirty="0">
                <a:latin typeface="+mn-ea"/>
                <a:cs typeface="Times New Roman" charset="0"/>
              </a:rPr>
              <a:t>A, A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</a:t>
            </a:r>
            <a:r>
              <a:rPr lang="en-US" altLang="zh-CN" dirty="0">
                <a:latin typeface="+mn-ea"/>
                <a:cs typeface="Times New Roman" charset="0"/>
              </a:rPr>
              <a:t>B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</a:t>
            </a:r>
            <a:r>
              <a:rPr lang="en-US" altLang="zh-CN" dirty="0">
                <a:latin typeface="+mn-ea"/>
                <a:cs typeface="Times New Roman" charset="0"/>
              </a:rPr>
              <a:t>B 			       ----A</a:t>
            </a:r>
            <a:r>
              <a:rPr lang="zh-CN" altLang="en-US" dirty="0">
                <a:latin typeface="+mn-ea"/>
                <a:cs typeface="宋体" charset="0"/>
              </a:rPr>
              <a:t>和</a:t>
            </a:r>
            <a:r>
              <a:rPr lang="en-US" altLang="zh-CN" dirty="0">
                <a:latin typeface="+mn-ea"/>
                <a:cs typeface="Times New Roman" charset="0"/>
              </a:rPr>
              <a:t>B</a:t>
            </a:r>
            <a:r>
              <a:rPr lang="zh-CN" altLang="en-US" dirty="0">
                <a:latin typeface="+mn-ea"/>
                <a:cs typeface="宋体" charset="0"/>
              </a:rPr>
              <a:t>的下界</a:t>
            </a:r>
            <a:endParaRPr lang="en-US" altLang="zh-CN" dirty="0">
              <a:latin typeface="+mn-ea"/>
              <a:cs typeface="Times New Roman" charset="0"/>
            </a:endParaRPr>
          </a:p>
          <a:p>
            <a:pPr lvl="2"/>
            <a:r>
              <a:rPr lang="zh-CN" altLang="en-US" dirty="0">
                <a:latin typeface="+mn-ea"/>
                <a:cs typeface="宋体" charset="0"/>
              </a:rPr>
              <a:t>对任意</a:t>
            </a:r>
            <a:r>
              <a:rPr lang="en-US" altLang="zh-CN" dirty="0">
                <a:latin typeface="+mn-ea"/>
                <a:cs typeface="Times New Roman" charset="0"/>
              </a:rPr>
              <a:t>X</a:t>
            </a:r>
            <a:r>
              <a:rPr lang="zh-CN" altLang="en-US" dirty="0">
                <a:latin typeface="+mn-ea"/>
                <a:cs typeface="宋体" charset="0"/>
              </a:rPr>
              <a:t>，若</a:t>
            </a:r>
            <a:r>
              <a:rPr lang="en-US" altLang="zh-CN" dirty="0">
                <a:latin typeface="+mn-ea"/>
                <a:cs typeface="Times New Roman" charset="0"/>
              </a:rPr>
              <a:t>X 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 </a:t>
            </a:r>
            <a:r>
              <a:rPr lang="en-US" altLang="zh-CN" dirty="0">
                <a:latin typeface="+mn-ea"/>
                <a:cs typeface="Times New Roman" charset="0"/>
              </a:rPr>
              <a:t>A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 , </a:t>
            </a:r>
            <a:r>
              <a:rPr lang="en-US" altLang="zh-CN" dirty="0">
                <a:latin typeface="+mn-ea"/>
                <a:cs typeface="Times New Roman" charset="0"/>
              </a:rPr>
              <a:t>X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  </a:t>
            </a:r>
            <a:r>
              <a:rPr lang="en-US" altLang="zh-CN" dirty="0">
                <a:latin typeface="+mn-ea"/>
                <a:cs typeface="Times New Roman" charset="0"/>
              </a:rPr>
              <a:t>B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 ,</a:t>
            </a:r>
            <a:r>
              <a:rPr lang="zh-CN" altLang="en-US" dirty="0">
                <a:latin typeface="+mn-ea"/>
                <a:cs typeface="宋体" charset="0"/>
                <a:sym typeface="Symbol" charset="0"/>
              </a:rPr>
              <a:t>则</a:t>
            </a:r>
            <a:r>
              <a:rPr lang="en-US" altLang="zh-CN" dirty="0">
                <a:latin typeface="+mn-ea"/>
                <a:cs typeface="Times New Roman" charset="0"/>
              </a:rPr>
              <a:t>X</a:t>
            </a:r>
            <a:r>
              <a:rPr lang="en-US" altLang="zh-CN" dirty="0">
                <a:latin typeface="+mn-ea"/>
                <a:cs typeface="Times New Roman" charset="0"/>
                <a:sym typeface="Symbol" charset="0"/>
              </a:rPr>
              <a:t> </a:t>
            </a:r>
            <a:r>
              <a:rPr lang="en-US" altLang="zh-CN" dirty="0">
                <a:solidFill>
                  <a:srgbClr val="FF0000"/>
                </a:solidFill>
                <a:latin typeface="+mn-ea"/>
                <a:cs typeface="Times New Roman" charset="0"/>
              </a:rPr>
              <a:t>A</a:t>
            </a:r>
            <a:r>
              <a:rPr lang="en-US" altLang="zh-CN" dirty="0">
                <a:solidFill>
                  <a:srgbClr val="FF0000"/>
                </a:solidFill>
                <a:latin typeface="+mn-ea"/>
                <a:cs typeface="Times New Roman" charset="0"/>
                <a:sym typeface="Symbol" charset="0"/>
              </a:rPr>
              <a:t></a:t>
            </a:r>
            <a:r>
              <a:rPr lang="en-US" altLang="zh-CN" dirty="0">
                <a:solidFill>
                  <a:srgbClr val="FF0000"/>
                </a:solidFill>
                <a:latin typeface="+mn-ea"/>
                <a:cs typeface="Times New Roman" charset="0"/>
              </a:rPr>
              <a:t>B</a:t>
            </a:r>
            <a:r>
              <a:rPr lang="en-US" altLang="zh-CN" dirty="0">
                <a:latin typeface="+mn-ea"/>
                <a:cs typeface="Times New Roman" charset="0"/>
              </a:rPr>
              <a:t>  ----</a:t>
            </a:r>
            <a:r>
              <a:rPr lang="zh-CN" altLang="en-US" dirty="0">
                <a:latin typeface="+mn-ea"/>
                <a:cs typeface="宋体" charset="0"/>
              </a:rPr>
              <a:t>最大下界</a:t>
            </a:r>
            <a:endParaRPr lang="en-US" altLang="zh-CN" dirty="0">
              <a:latin typeface="+mn-ea"/>
              <a:cs typeface="Times New Roman" charset="0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07464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  <a:endParaRPr 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501841A-ECFA-4673-B6F2-9F0F02EF6F7F}"/>
              </a:ext>
            </a:extLst>
          </p:cNvPr>
          <p:cNvSpPr txBox="1"/>
          <p:nvPr/>
        </p:nvSpPr>
        <p:spPr>
          <a:xfrm>
            <a:off x="648108" y="1988840"/>
            <a:ext cx="78477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1</a:t>
            </a:r>
            <a:r>
              <a:rPr lang="zh-CN" altLang="en-US" sz="3200" b="1" dirty="0"/>
              <a:t>：什么是集合？</a:t>
            </a:r>
            <a:endParaRPr lang="en-US" altLang="zh-CN" sz="3200" b="1" dirty="0"/>
          </a:p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2</a:t>
            </a:r>
            <a:r>
              <a:rPr lang="zh-CN" altLang="en-US" sz="3200" b="1" dirty="0"/>
              <a:t>：集合的基本概念有哪些？</a:t>
            </a:r>
            <a:endParaRPr lang="en-US" altLang="zh-CN" sz="3200" b="1" dirty="0"/>
          </a:p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3</a:t>
            </a:r>
            <a:r>
              <a:rPr lang="zh-CN" altLang="en-US" sz="3200" b="1" dirty="0"/>
              <a:t>：如何进行集合运算与集合公式证明？</a:t>
            </a:r>
            <a:endParaRPr lang="en-US" altLang="zh-CN" sz="3200" b="1" dirty="0"/>
          </a:p>
        </p:txBody>
      </p:sp>
    </p:spTree>
    <p:extLst>
      <p:ext uri="{BB962C8B-B14F-4D97-AF65-F5344CB8AC3E}">
        <p14:creationId xmlns:p14="http://schemas.microsoft.com/office/powerpoint/2010/main" val="1388229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集合与谓词逻辑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pPr marL="342900" lvl="1" indent="-342900">
                  <a:lnSpc>
                    <a:spcPct val="110000"/>
                  </a:lnSpc>
                  <a:spcBef>
                    <a:spcPct val="40000"/>
                  </a:spcBef>
                  <a:buClr>
                    <a:schemeClr val="tx2"/>
                  </a:buClr>
                </a:pPr>
                <a:r>
                  <a:rPr lang="zh-CN" altLang="en-US" sz="2700" dirty="0">
                    <a:latin typeface="+mn-ea"/>
                    <a:cs typeface="宋体" charset="0"/>
                  </a:rPr>
                  <a:t>在量化逻辑表达式中使用集合符号</a:t>
                </a:r>
                <a:endParaRPr lang="en-US" altLang="zh-CN" sz="2700" dirty="0">
                  <a:latin typeface="+mn-ea"/>
                  <a:cs typeface="Times New Roman" charset="0"/>
                </a:endParaRPr>
              </a:p>
              <a:p>
                <a:pPr marL="638175" lvl="2" indent="-342900">
                  <a:lnSpc>
                    <a:spcPct val="110000"/>
                  </a:lnSpc>
                  <a:spcBef>
                    <a:spcPct val="40000"/>
                  </a:spcBef>
                  <a:buClr>
                    <a:schemeClr val="tx2"/>
                  </a:buClr>
                </a:pPr>
                <a:r>
                  <a:rPr lang="zh-CN" altLang="en-US" sz="2400" dirty="0">
                    <a:solidFill>
                      <a:srgbClr val="FF0000"/>
                    </a:solidFill>
                    <a:latin typeface="+mn-ea"/>
                    <a:cs typeface="宋体" charset="0"/>
                    <a:sym typeface="Symbol" charset="0"/>
                  </a:rPr>
                  <a:t></a:t>
                </a:r>
                <a:r>
                  <a:rPr lang="en-US" altLang="zh-CN" sz="2400" i="1" dirty="0" err="1">
                    <a:solidFill>
                      <a:srgbClr val="FF0000"/>
                    </a:solidFill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 err="1">
                    <a:solidFill>
                      <a:srgbClr val="FF0000"/>
                    </a:solidFill>
                    <a:latin typeface="+mn-ea"/>
                    <a:cs typeface="Times New Roman" charset="0"/>
                    <a:sym typeface="Symbol" charset="0"/>
                  </a:rPr>
                  <a:t>S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(P(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))</a:t>
                </a:r>
                <a:r>
                  <a:rPr lang="zh-CN" altLang="en-US" sz="2400" dirty="0">
                    <a:latin typeface="+mn-ea"/>
                    <a:cs typeface="宋体" charset="0"/>
                    <a:sym typeface="Symbol" charset="0"/>
                  </a:rPr>
                  <a:t>代表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(</a:t>
                </a:r>
                <a:r>
                  <a:rPr lang="en-US" altLang="zh-CN" sz="2400" i="1" dirty="0" err="1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 err="1">
                    <a:latin typeface="+mn-ea"/>
                    <a:cs typeface="Times New Roman" charset="0"/>
                    <a:sym typeface="Symbol" charset="0"/>
                  </a:rPr>
                  <a:t>SP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(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))</a:t>
                </a:r>
              </a:p>
              <a:p>
                <a:pPr marL="638175" lvl="2" indent="-342900">
                  <a:lnSpc>
                    <a:spcPct val="110000"/>
                  </a:lnSpc>
                  <a:spcBef>
                    <a:spcPct val="40000"/>
                  </a:spcBef>
                  <a:buClr>
                    <a:schemeClr val="tx2"/>
                  </a:buClr>
                </a:pPr>
                <a:r>
                  <a:rPr lang="zh-CN" altLang="en-US" sz="2400" dirty="0">
                    <a:solidFill>
                      <a:srgbClr val="FF0000"/>
                    </a:solidFill>
                    <a:latin typeface="+mn-ea"/>
                    <a:cs typeface="宋体" charset="0"/>
                    <a:sym typeface="Symbol" charset="0"/>
                  </a:rPr>
                  <a:t></a:t>
                </a:r>
                <a:r>
                  <a:rPr lang="en-US" altLang="zh-CN" sz="2400" i="1" dirty="0" err="1">
                    <a:solidFill>
                      <a:srgbClr val="FF0000"/>
                    </a:solidFill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 err="1">
                    <a:solidFill>
                      <a:srgbClr val="FF0000"/>
                    </a:solidFill>
                    <a:latin typeface="+mn-ea"/>
                    <a:cs typeface="Times New Roman" charset="0"/>
                    <a:sym typeface="Symbol" charset="0"/>
                  </a:rPr>
                  <a:t>S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(P(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))</a:t>
                </a:r>
                <a:r>
                  <a:rPr lang="zh-CN" altLang="en-US" sz="2400" dirty="0">
                    <a:latin typeface="+mn-ea"/>
                    <a:cs typeface="宋体" charset="0"/>
                    <a:sym typeface="Symbol" charset="0"/>
                  </a:rPr>
                  <a:t>代表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(</a:t>
                </a:r>
                <a:r>
                  <a:rPr lang="en-US" altLang="zh-CN" sz="2400" i="1" dirty="0" err="1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 err="1">
                    <a:latin typeface="+mn-ea"/>
                    <a:cs typeface="Times New Roman" charset="0"/>
                    <a:sym typeface="Symbol" charset="0"/>
                  </a:rPr>
                  <a:t>SP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(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))</a:t>
                </a:r>
              </a:p>
              <a:p>
                <a:pPr marL="638175" lvl="2" indent="-342900">
                  <a:lnSpc>
                    <a:spcPct val="110000"/>
                  </a:lnSpc>
                  <a:spcBef>
                    <a:spcPct val="40000"/>
                  </a:spcBef>
                  <a:buClr>
                    <a:schemeClr val="tx2"/>
                  </a:buClr>
                </a:pPr>
                <a:r>
                  <a:rPr lang="zh-CN" altLang="en-US" sz="2500" dirty="0">
                    <a:latin typeface="+mn-ea"/>
                    <a:cs typeface="宋体" charset="0"/>
                    <a:sym typeface="Symbol" charset="0"/>
                  </a:rPr>
                  <a:t>举例</a:t>
                </a:r>
                <a:endParaRPr lang="en-US" altLang="zh-CN" sz="2500" dirty="0">
                  <a:latin typeface="+mn-ea"/>
                  <a:cs typeface="Times New Roman" charset="0"/>
                  <a:sym typeface="Symbol" charset="0"/>
                </a:endParaRPr>
              </a:p>
              <a:p>
                <a:pPr marL="931863" lvl="3" indent="-342900">
                  <a:lnSpc>
                    <a:spcPct val="110000"/>
                  </a:lnSpc>
                  <a:spcBef>
                    <a:spcPct val="40000"/>
                  </a:spcBef>
                </a:pPr>
                <a:r>
                  <a:rPr lang="zh-CN" altLang="en-US" sz="2200" dirty="0">
                    <a:latin typeface="+mn-ea"/>
                    <a:cs typeface="宋体" charset="0"/>
                    <a:sym typeface="Symbol" charset="0"/>
                  </a:rPr>
                  <a:t></a:t>
                </a:r>
                <a:r>
                  <a:rPr lang="en-US" altLang="zh-CN" sz="2200" i="1" dirty="0" err="1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200" dirty="0" err="1">
                    <a:latin typeface="+mn-ea"/>
                    <a:cs typeface="Times New Roman" charset="0"/>
                    <a:sym typeface="Symbol" charset="0"/>
                  </a:rPr>
                  <a:t>R</a:t>
                </a:r>
                <a:r>
                  <a:rPr lang="en-US" altLang="zh-CN" sz="2200" dirty="0">
                    <a:latin typeface="+mn-ea"/>
                    <a:cs typeface="Times New Roman" charset="0"/>
                    <a:sym typeface="Symbol" charset="0"/>
                  </a:rPr>
                  <a:t>(</a:t>
                </a:r>
                <a:r>
                  <a:rPr lang="en-US" altLang="zh-CN" sz="22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200" baseline="30000" dirty="0">
                    <a:latin typeface="+mn-ea"/>
                    <a:cs typeface="Times New Roman" charset="0"/>
                    <a:sym typeface="Symbol" charset="0"/>
                  </a:rPr>
                  <a:t>2</a:t>
                </a:r>
                <a:r>
                  <a:rPr lang="en-US" altLang="zh-CN" sz="2200" dirty="0">
                    <a:latin typeface="+mn-ea"/>
                    <a:cs typeface="Times New Roman" charset="0"/>
                    <a:sym typeface="Symbol" charset="0"/>
                  </a:rPr>
                  <a:t>0): </a:t>
                </a:r>
                <a:r>
                  <a:rPr lang="zh-CN" altLang="en-US" sz="2200" dirty="0">
                    <a:latin typeface="+mn-ea"/>
                    <a:cs typeface="宋体" charset="0"/>
                    <a:sym typeface="Symbol" charset="0"/>
                  </a:rPr>
                  <a:t></a:t>
                </a:r>
                <a:r>
                  <a:rPr lang="en-US" altLang="zh-CN" sz="22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200" dirty="0">
                    <a:latin typeface="+mn-ea"/>
                    <a:cs typeface="Times New Roman" charset="0"/>
                  </a:rPr>
                  <a:t>(</a:t>
                </a:r>
                <a:r>
                  <a:rPr lang="en-US" altLang="zh-CN" sz="2200" i="1" dirty="0" err="1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200" dirty="0" err="1">
                    <a:latin typeface="+mn-ea"/>
                    <a:cs typeface="Times New Roman" charset="0"/>
                    <a:sym typeface="Symbol" charset="0"/>
                  </a:rPr>
                  <a:t>R</a:t>
                </a:r>
                <a:r>
                  <a:rPr lang="en-US" altLang="zh-CN" sz="2200" dirty="0">
                    <a:latin typeface="+mn-ea"/>
                    <a:cs typeface="Times New Roman" charset="0"/>
                    <a:sym typeface="Symbol" charset="0"/>
                  </a:rPr>
                  <a:t> (</a:t>
                </a:r>
                <a:r>
                  <a:rPr lang="en-US" altLang="zh-CN" sz="22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200" baseline="30000" dirty="0">
                    <a:latin typeface="+mn-ea"/>
                    <a:cs typeface="Times New Roman" charset="0"/>
                    <a:sym typeface="Symbol" charset="0"/>
                  </a:rPr>
                  <a:t>2</a:t>
                </a:r>
                <a:r>
                  <a:rPr lang="en-US" altLang="zh-CN" sz="2200" dirty="0">
                    <a:latin typeface="+mn-ea"/>
                    <a:cs typeface="Times New Roman" charset="0"/>
                    <a:sym typeface="Symbol" charset="0"/>
                  </a:rPr>
                  <a:t>0))</a:t>
                </a:r>
              </a:p>
              <a:p>
                <a:pPr marL="931863" lvl="3" indent="-342900">
                  <a:lnSpc>
                    <a:spcPct val="110000"/>
                  </a:lnSpc>
                  <a:spcBef>
                    <a:spcPct val="40000"/>
                  </a:spcBef>
                </a:pPr>
                <a:r>
                  <a:rPr lang="zh-CN" altLang="en-US" sz="2200" dirty="0">
                    <a:latin typeface="+mn-ea"/>
                    <a:cs typeface="宋体" charset="0"/>
                    <a:sym typeface="Symbol" charset="0"/>
                  </a:rPr>
                  <a:t></a:t>
                </a:r>
                <a:r>
                  <a:rPr lang="en-US" altLang="zh-CN" sz="2200" i="1" dirty="0" err="1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200" dirty="0" err="1">
                    <a:latin typeface="+mn-ea"/>
                    <a:cs typeface="Times New Roman" charset="0"/>
                    <a:sym typeface="Symbol" charset="0"/>
                  </a:rPr>
                  <a:t>Z</a:t>
                </a:r>
                <a:r>
                  <a:rPr lang="en-US" altLang="zh-CN" sz="2200" dirty="0">
                    <a:latin typeface="+mn-ea"/>
                    <a:cs typeface="Times New Roman" charset="0"/>
                    <a:sym typeface="Symbol" charset="0"/>
                  </a:rPr>
                  <a:t>(</a:t>
                </a:r>
                <a:r>
                  <a:rPr lang="en-US" altLang="zh-CN" sz="22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200" baseline="30000" dirty="0">
                    <a:latin typeface="+mn-ea"/>
                    <a:cs typeface="Times New Roman" charset="0"/>
                    <a:sym typeface="Symbol" charset="0"/>
                  </a:rPr>
                  <a:t>2</a:t>
                </a:r>
                <a:r>
                  <a:rPr lang="en-US" altLang="zh-CN" sz="2200" dirty="0">
                    <a:latin typeface="+mn-ea"/>
                    <a:cs typeface="Times New Roman" charset="0"/>
                    <a:sym typeface="Symbol" charset="0"/>
                  </a:rPr>
                  <a:t>=1): </a:t>
                </a:r>
                <a:r>
                  <a:rPr lang="zh-CN" altLang="en-US" sz="2200" dirty="0">
                    <a:latin typeface="+mn-ea"/>
                    <a:cs typeface="宋体" charset="0"/>
                    <a:sym typeface="Symbol" charset="0"/>
                  </a:rPr>
                  <a:t></a:t>
                </a:r>
                <a:r>
                  <a:rPr lang="en-US" altLang="zh-CN" sz="22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200" dirty="0">
                    <a:latin typeface="+mn-ea"/>
                    <a:cs typeface="Times New Roman" charset="0"/>
                  </a:rPr>
                  <a:t>(</a:t>
                </a:r>
                <a:r>
                  <a:rPr lang="en-US" altLang="zh-CN" sz="22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200" dirty="0">
                    <a:latin typeface="+mn-ea"/>
                    <a:cs typeface="Times New Roman" charset="0"/>
                    <a:sym typeface="Symbol" charset="0"/>
                  </a:rPr>
                  <a:t>Z</a:t>
                </a:r>
                <a:r>
                  <a:rPr lang="en-US" altLang="zh-CN" sz="22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200" baseline="30000" dirty="0">
                    <a:latin typeface="+mn-ea"/>
                    <a:cs typeface="Times New Roman" charset="0"/>
                    <a:sym typeface="Symbol" charset="0"/>
                  </a:rPr>
                  <a:t>2</a:t>
                </a:r>
                <a:r>
                  <a:rPr lang="en-US" altLang="zh-CN" sz="2200" dirty="0">
                    <a:latin typeface="+mn-ea"/>
                    <a:cs typeface="Times New Roman" charset="0"/>
                    <a:sym typeface="Symbol" charset="0"/>
                  </a:rPr>
                  <a:t>=1)</a:t>
                </a:r>
              </a:p>
              <a:p>
                <a:pPr marL="342900" lvl="1" indent="-342900">
                  <a:lnSpc>
                    <a:spcPct val="110000"/>
                  </a:lnSpc>
                  <a:spcBef>
                    <a:spcPct val="40000"/>
                  </a:spcBef>
                  <a:buClr>
                    <a:schemeClr val="tx2"/>
                  </a:buClr>
                </a:pPr>
                <a:r>
                  <a:rPr lang="zh-CN" altLang="en-US" sz="2800" dirty="0">
                    <a:latin typeface="+mn-ea"/>
                    <a:cs typeface="宋体" charset="0"/>
                  </a:rPr>
                  <a:t>逻辑表达式的真值集合，</a:t>
                </a:r>
                <a:r>
                  <a:rPr lang="en-US" altLang="zh-CN" sz="2800" dirty="0">
                    <a:solidFill>
                      <a:srgbClr val="FF0000"/>
                    </a:solidFill>
                    <a:latin typeface="+mn-ea"/>
                    <a:cs typeface="Times New Roman" charset="0"/>
                  </a:rPr>
                  <a:t>{</a:t>
                </a:r>
                <a:r>
                  <a:rPr lang="en-US" altLang="zh-CN" sz="2800" i="1" dirty="0" err="1">
                    <a:solidFill>
                      <a:srgbClr val="FF0000"/>
                    </a:solidFill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800" dirty="0" err="1">
                    <a:solidFill>
                      <a:srgbClr val="FF0000"/>
                    </a:solidFill>
                    <a:latin typeface="+mn-ea"/>
                    <a:cs typeface="Times New Roman" charset="0"/>
                    <a:sym typeface="Symbol" charset="0"/>
                  </a:rPr>
                  <a:t>D</a:t>
                </a:r>
                <a:r>
                  <a:rPr lang="en-US" altLang="zh-CN" sz="2800" dirty="0">
                    <a:solidFill>
                      <a:srgbClr val="FF0000"/>
                    </a:solidFill>
                    <a:latin typeface="+mn-ea"/>
                    <a:cs typeface="Times New Roman" charset="0"/>
                    <a:sym typeface="Symbol" charset="0"/>
                  </a:rPr>
                  <a:t>| P(</a:t>
                </a:r>
                <a:r>
                  <a:rPr lang="en-US" altLang="zh-CN" sz="2800" i="1" dirty="0">
                    <a:solidFill>
                      <a:srgbClr val="FF0000"/>
                    </a:solidFill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800" dirty="0">
                    <a:solidFill>
                      <a:srgbClr val="FF0000"/>
                    </a:solidFill>
                    <a:latin typeface="+mn-ea"/>
                    <a:cs typeface="Times New Roman" charset="0"/>
                    <a:sym typeface="Symbol" charset="0"/>
                  </a:rPr>
                  <a:t>)} </a:t>
                </a:r>
              </a:p>
              <a:p>
                <a:pPr marL="638175" lvl="2" indent="-342900">
                  <a:lnSpc>
                    <a:spcPct val="110000"/>
                  </a:lnSpc>
                  <a:spcBef>
                    <a:spcPct val="40000"/>
                  </a:spcBef>
                  <a:buClr>
                    <a:schemeClr val="tx2"/>
                  </a:buClr>
                </a:pPr>
                <a:r>
                  <a:rPr lang="zh-CN" altLang="en-US" sz="2400" dirty="0">
                    <a:latin typeface="+mn-ea"/>
                    <a:cs typeface="宋体" charset="0"/>
                    <a:sym typeface="Symbol" charset="0"/>
                  </a:rPr>
                  <a:t>例：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{</a:t>
                </a:r>
                <a:r>
                  <a:rPr lang="en-US" altLang="zh-CN" sz="2400" i="1" dirty="0" err="1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 err="1">
                    <a:latin typeface="+mn-ea"/>
                    <a:cs typeface="Times New Roman" charset="0"/>
                    <a:sym typeface="Symbol" charset="0"/>
                  </a:rPr>
                  <a:t>Z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| |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|=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} </a:t>
                </a:r>
                <a:r>
                  <a:rPr lang="zh-CN" altLang="en-US" sz="2400" dirty="0">
                    <a:latin typeface="+mn-ea"/>
                    <a:cs typeface="宋体" charset="0"/>
                    <a:sym typeface="Symbol" charset="0"/>
                  </a:rPr>
                  <a:t>，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 {</a:t>
                </a:r>
                <a:r>
                  <a:rPr lang="en-US" altLang="zh-CN" sz="2400" i="1" dirty="0" err="1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 err="1">
                    <a:latin typeface="+mn-ea"/>
                    <a:cs typeface="Times New Roman" charset="0"/>
                    <a:sym typeface="Symbol" charset="0"/>
                  </a:rPr>
                  <a:t>Z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| 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baseline="30000" dirty="0">
                    <a:latin typeface="+mn-ea"/>
                    <a:cs typeface="Times New Roman" charset="0"/>
                    <a:sym typeface="Symbol" charset="0"/>
                  </a:rPr>
                  <a:t>2 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=2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} </a:t>
                </a:r>
                <a:r>
                  <a:rPr lang="zh-CN" altLang="en-US" sz="2400" dirty="0">
                    <a:latin typeface="+mn-ea"/>
                    <a:cs typeface="宋体" charset="0"/>
                    <a:sym typeface="Symbol" charset="0"/>
                  </a:rPr>
                  <a:t>，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 {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| </a:t>
                </a:r>
                <a:r>
                  <a:rPr lang="en-US" altLang="zh-CN" sz="2400" i="1" dirty="0" err="1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dirty="0" err="1">
                    <a:latin typeface="+mn-ea"/>
                    <a:cs typeface="Times New Roman" charset="0"/>
                    <a:sym typeface="Symbol" charset="0"/>
                  </a:rPr>
                  <a:t>Z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  </a:t>
                </a:r>
                <a:r>
                  <a:rPr lang="en-US" altLang="zh-CN" sz="2400" i="1" dirty="0">
                    <a:latin typeface="+mn-ea"/>
                    <a:cs typeface="Times New Roman" charset="0"/>
                  </a:rPr>
                  <a:t>x</a:t>
                </a:r>
                <a:r>
                  <a:rPr lang="en-US" altLang="zh-CN" sz="2400" baseline="30000" dirty="0">
                    <a:latin typeface="+mn-ea"/>
                    <a:cs typeface="Times New Roman" charset="0"/>
                    <a:sym typeface="Symbol" charset="0"/>
                  </a:rPr>
                  <a:t>2 </a:t>
                </a:r>
                <a:r>
                  <a:rPr lang="en-US" altLang="zh-CN" sz="2400" dirty="0">
                    <a:latin typeface="+mn-ea"/>
                    <a:cs typeface="Times New Roman" charset="0"/>
                  </a:rPr>
                  <a:t>=2</a:t>
                </a:r>
                <a:r>
                  <a:rPr lang="en-US" altLang="zh-CN" sz="2400" dirty="0">
                    <a:latin typeface="+mn-ea"/>
                    <a:cs typeface="Times New Roman" charset="0"/>
                    <a:sym typeface="Symbol" charset="0"/>
                  </a:rPr>
                  <a:t>}</a:t>
                </a:r>
                <a:endParaRPr lang="en-US" altLang="zh-CN" sz="2500" dirty="0">
                  <a:latin typeface="+mn-ea"/>
                  <a:cs typeface="Times New Roman" charset="0"/>
                </a:endParaRPr>
              </a:p>
              <a:p>
                <a:endParaRPr lang="en-US" altLang="zh-CN" sz="26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hr-HR" altLang="zh-CN" sz="2600" b="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600" b="0" i="1">
                              <a:latin typeface="Cambria Math" charset="0"/>
                            </a:rPr>
                            <m:t>𝑥</m:t>
                          </m:r>
                          <m:r>
                            <a:rPr lang="en-US" altLang="zh-CN" sz="2600" b="0" i="1">
                              <a:latin typeface="Cambria Math" charset="0"/>
                            </a:rPr>
                            <m:t>∈</m:t>
                          </m:r>
                          <m:r>
                            <a:rPr lang="en-US" altLang="zh-CN" sz="2600" b="0" i="1">
                              <a:latin typeface="Cambria Math" charset="0"/>
                            </a:rPr>
                            <m:t>𝑋</m:t>
                          </m:r>
                        </m:e>
                        <m:e>
                          <m:r>
                            <a:rPr lang="en-US" altLang="zh-CN" sz="2600" b="0" i="1">
                              <a:latin typeface="Cambria Math" charset="0"/>
                            </a:rPr>
                            <m:t>𝑝</m:t>
                          </m:r>
                          <m:r>
                            <a:rPr lang="en-US" altLang="zh-CN" sz="2600" b="0" i="1">
                              <a:latin typeface="Cambria Math" charset="0"/>
                            </a:rPr>
                            <m:t>(</m:t>
                          </m:r>
                          <m:r>
                            <a:rPr lang="en-US" altLang="zh-CN" sz="2600" b="0" i="1">
                              <a:latin typeface="Cambria Math" charset="0"/>
                            </a:rPr>
                            <m:t>𝑥</m:t>
                          </m:r>
                          <m:r>
                            <a:rPr lang="en-US" altLang="zh-CN" sz="2600" b="0" i="1">
                              <a:latin typeface="Cambria Math" charset="0"/>
                            </a:rPr>
                            <m:t>)</m:t>
                          </m:r>
                        </m:e>
                      </m:d>
                      <m:r>
                        <a:rPr lang="en-US" altLang="zh-CN" sz="2600" b="0" i="1">
                          <a:latin typeface="Cambria Math" charset="0"/>
                        </a:rPr>
                        <m:t>⊆</m:t>
                      </m:r>
                      <m:d>
                        <m:dPr>
                          <m:begChr m:val="{"/>
                          <m:endChr m:val="}"/>
                          <m:ctrlPr>
                            <a:rPr lang="hr-HR" altLang="zh-CN" sz="2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600" i="1">
                              <a:latin typeface="Cambria Math" charset="0"/>
                            </a:rPr>
                            <m:t>𝑥</m:t>
                          </m:r>
                          <m:r>
                            <a:rPr lang="en-US" altLang="zh-CN" sz="2600" i="1">
                              <a:latin typeface="Cambria Math" charset="0"/>
                            </a:rPr>
                            <m:t>∈</m:t>
                          </m:r>
                          <m:r>
                            <a:rPr lang="en-US" altLang="zh-CN" sz="2600" i="1">
                              <a:latin typeface="Cambria Math" charset="0"/>
                            </a:rPr>
                            <m:t>𝑋</m:t>
                          </m:r>
                        </m:e>
                        <m:e>
                          <m:r>
                            <a:rPr lang="en-US" altLang="zh-CN" sz="2600" b="0" i="1">
                              <a:latin typeface="Cambria Math" charset="0"/>
                            </a:rPr>
                            <m:t>𝑞</m:t>
                          </m:r>
                          <m:d>
                            <m:dPr>
                              <m:ctrlPr>
                                <a:rPr lang="en-US" altLang="zh-CN" sz="2600" b="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600" i="1">
                                  <a:latin typeface="Cambria Math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  <m:r>
                        <a:rPr lang="en-US" altLang="zh-CN" sz="2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zh-CN" altLang="en-US" sz="2600" i="1">
                          <a:latin typeface="Cambria Math" panose="02040503050406030204" pitchFamily="18" charset="0"/>
                          <a:ea typeface="Cambria Math" charset="0"/>
                          <a:cs typeface="Cambria Math" charset="0"/>
                        </a:rPr>
                        <m:t>与</m:t>
                      </m:r>
                      <m:func>
                        <m:funcPr>
                          <m:ctrlPr>
                            <a:rPr lang="mr-IN" altLang="zh-CN" sz="2600" i="1"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mr-IN" altLang="zh-CN" sz="2600" i="1"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limLowPr>
                            <m:e>
                              <m:r>
                                <a:rPr lang="en-US" altLang="zh-CN" sz="2600" b="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∀</m:t>
                              </m:r>
                            </m:e>
                            <m:lim>
                              <m:r>
                                <a:rPr lang="en-US" altLang="zh-CN" sz="2600" b="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𝑥</m:t>
                              </m:r>
                              <m:r>
                                <a:rPr lang="en-US" altLang="zh-CN" sz="2600" b="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∈</m:t>
                              </m:r>
                              <m:r>
                                <a:rPr lang="en-US" altLang="zh-CN" sz="2600" b="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𝑋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US" altLang="zh-CN" sz="2600" b="0" i="1"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dPr>
                            <m:e>
                              <m:r>
                                <a:rPr lang="en-US" altLang="zh-CN" sz="2600" b="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𝑝</m:t>
                              </m:r>
                              <m:d>
                                <m:dPr>
                                  <m:ctrlPr>
                                    <a:rPr lang="en-US" altLang="zh-CN" sz="2600" b="0" i="1">
                                      <a:latin typeface="Cambria Math" panose="02040503050406030204" pitchFamily="18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600" b="0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altLang="zh-CN" sz="2600" b="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→</m:t>
                              </m:r>
                              <m:r>
                                <a:rPr lang="en-US" altLang="zh-CN" sz="2600" b="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𝑞</m:t>
                              </m:r>
                              <m:d>
                                <m:dPr>
                                  <m:ctrlPr>
                                    <a:rPr lang="en-US" altLang="zh-CN" sz="2600" b="0" i="1">
                                      <a:latin typeface="Cambria Math" panose="02040503050406030204" pitchFamily="18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600" b="0" i="1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en-US" altLang="zh-CN" sz="2600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>
                <a:blip r:embed="rId2"/>
                <a:stretch>
                  <a:fillRect l="-449" t="-19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30</a:t>
            </a:fld>
            <a:endParaRPr lang="zh-CN" altLang="en-US" dirty="0"/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2308357"/>
            <a:ext cx="1026114" cy="432048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2240" y="2852936"/>
            <a:ext cx="1026114" cy="43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3652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集合恒等式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31</a:t>
            </a:fld>
            <a:endParaRPr lang="zh-CN" altLang="en-US" dirty="0"/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7A9FA2B7-2C77-4C8F-9139-458681A890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869062"/>
              </p:ext>
            </p:extLst>
          </p:nvPr>
        </p:nvGraphicFramePr>
        <p:xfrm>
          <a:off x="1619672" y="1700808"/>
          <a:ext cx="4824412" cy="4567269"/>
        </p:xfrm>
        <a:graphic>
          <a:graphicData uri="http://schemas.openxmlformats.org/drawingml/2006/table">
            <a:tbl>
              <a:tblPr/>
              <a:tblGrid>
                <a:gridCol w="2952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16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23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等  式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名  称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=A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U=A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恒等律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U=U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=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支配律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29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A=A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A=A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幂等律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23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黑体"/>
                          <a:sym typeface="Symbol" charset="0"/>
                        </a:rPr>
                        <a:t>(A)=A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补集律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936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B=B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  <a:sym typeface="Symbo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B=B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  <a:sym typeface="Symbol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交换律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55976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集合恒等式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32</a:t>
            </a:fld>
            <a:endParaRPr lang="zh-CN" altLang="en-US" dirty="0"/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45EA921B-C140-4B23-BDE5-437BD17F68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115029"/>
              </p:ext>
            </p:extLst>
          </p:nvPr>
        </p:nvGraphicFramePr>
        <p:xfrm>
          <a:off x="1547664" y="1700808"/>
          <a:ext cx="5545138" cy="4697412"/>
        </p:xfrm>
        <a:graphic>
          <a:graphicData uri="http://schemas.openxmlformats.org/drawingml/2006/table">
            <a:tbl>
              <a:tblPr/>
              <a:tblGrid>
                <a:gridCol w="37449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1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等  式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名  称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30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(BC)=(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B)C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(BC)=(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B)C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结合律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30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(BC)=(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B)(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C)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(BC)=(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B)(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C)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分配律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30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0"/>
                        <a:buChar char="~"/>
                        <a:tabLst/>
                      </a:pP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黑体"/>
                          <a:sym typeface="Symbol" charset="0"/>
                        </a:rPr>
                        <a:t>(A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B</a:t>
                      </a: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黑体"/>
                          <a:sym typeface="Symbol" charset="0"/>
                        </a:rPr>
                        <a:t>)=A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</a:t>
                      </a: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黑体"/>
                          <a:sym typeface="Symbol" charset="0"/>
                        </a:rPr>
                        <a:t>B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0"/>
                        <a:buChar char="~"/>
                        <a:tabLst/>
                      </a:pP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黑体"/>
                          <a:sym typeface="Symbol" charset="0"/>
                        </a:rPr>
                        <a:t>(A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B</a:t>
                      </a: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黑体"/>
                          <a:sym typeface="Symbol" charset="0"/>
                        </a:rPr>
                        <a:t>)=A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</a:t>
                      </a: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黑体"/>
                          <a:sym typeface="Symbol" charset="0"/>
                        </a:rPr>
                        <a:t>B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德摩根定律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30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(</a:t>
                      </a: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黑体"/>
                          <a:sym typeface="Symbol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</a:t>
                      </a: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黑体"/>
                          <a:sym typeface="Symbol" charset="0"/>
                        </a:rPr>
                        <a:t>B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)=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  <a:sym typeface="Symbo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(</a:t>
                      </a: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黑体"/>
                          <a:sym typeface="Symbol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</a:t>
                      </a: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黑体"/>
                          <a:sym typeface="Symbol" charset="0"/>
                        </a:rPr>
                        <a:t>B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)=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endParaRPr kumimoji="0" lang="en-US" altLang="zh-CN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  <a:sym typeface="Symbo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吸收律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034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</a:t>
                      </a: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黑体"/>
                          <a:sym typeface="Symbol" charset="0"/>
                        </a:rPr>
                        <a:t>A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=U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</a:t>
                      </a:r>
                      <a:r>
                        <a:rPr kumimoji="1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黑体"/>
                          <a:sym typeface="Symbol" charset="0"/>
                        </a:rPr>
                        <a:t>A</a:t>
                      </a: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  <a:sym typeface="Symbol" charset="0"/>
                        </a:rPr>
                        <a:t>=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补律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23643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集合恒等式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dirty="0"/>
              <a:t>定理：设𝑨</a:t>
            </a:r>
            <a:r>
              <a:rPr lang="en-US" altLang="zh-CN" dirty="0"/>
              <a:t>,</a:t>
            </a:r>
            <a:r>
              <a:rPr lang="zh-CN" altLang="en-US" dirty="0"/>
              <a:t>𝑩</a:t>
            </a:r>
            <a:r>
              <a:rPr lang="en-US" altLang="zh-CN" dirty="0"/>
              <a:t>,</a:t>
            </a:r>
            <a:r>
              <a:rPr lang="zh-CN" altLang="en-US" dirty="0"/>
              <a:t>𝑪为任意集合</a:t>
            </a:r>
            <a:endParaRPr lang="en-US" altLang="zh-CN" dirty="0"/>
          </a:p>
          <a:p>
            <a:pPr lvl="1"/>
            <a:r>
              <a:rPr lang="en-US" altLang="zh-CN" dirty="0" err="1">
                <a:solidFill>
                  <a:srgbClr val="FF0000"/>
                </a:solidFill>
              </a:rPr>
              <a:t>DeMorgan</a:t>
            </a:r>
            <a:r>
              <a:rPr lang="zh-CN" altLang="en-US" dirty="0">
                <a:solidFill>
                  <a:srgbClr val="FF0000"/>
                </a:solidFill>
              </a:rPr>
              <a:t>律：</a:t>
            </a:r>
            <a:endParaRPr lang="en-US" altLang="zh-CN" dirty="0">
              <a:solidFill>
                <a:srgbClr val="FF0000"/>
              </a:solidFill>
            </a:endParaRPr>
          </a:p>
          <a:p>
            <a:pPr marL="365760" lvl="1" indent="0">
              <a:buNone/>
            </a:pPr>
            <a:r>
              <a:rPr lang="en-US" altLang="zh-CN" dirty="0">
                <a:solidFill>
                  <a:srgbClr val="FF0000"/>
                </a:solidFill>
              </a:rPr>
              <a:t>		</a:t>
            </a:r>
            <a:r>
              <a:rPr lang="zh-CN" altLang="en-US" dirty="0"/>
              <a:t>𝑨−</a:t>
            </a:r>
            <a:r>
              <a:rPr lang="en-US" altLang="zh-CN" dirty="0"/>
              <a:t>(</a:t>
            </a:r>
            <a:r>
              <a:rPr lang="zh-CN" altLang="en-US" dirty="0"/>
              <a:t>𝑩∪𝑪</a:t>
            </a:r>
            <a:r>
              <a:rPr lang="en-US" altLang="zh-CN" dirty="0"/>
              <a:t>)=(</a:t>
            </a:r>
            <a:r>
              <a:rPr lang="zh-CN" altLang="en-US" dirty="0"/>
              <a:t>𝐀−𝑩</a:t>
            </a:r>
            <a:r>
              <a:rPr lang="en-US" altLang="zh-CN" dirty="0"/>
              <a:t>)</a:t>
            </a:r>
            <a:r>
              <a:rPr lang="zh-CN" altLang="en-US" dirty="0"/>
              <a:t>∩</a:t>
            </a:r>
            <a:r>
              <a:rPr lang="en-US" altLang="zh-CN" dirty="0"/>
              <a:t>(</a:t>
            </a:r>
            <a:r>
              <a:rPr lang="zh-CN" altLang="en-US" dirty="0"/>
              <a:t>𝑨−𝑪</a:t>
            </a:r>
            <a:r>
              <a:rPr lang="en-US" altLang="zh-CN" dirty="0"/>
              <a:t>)</a:t>
            </a:r>
            <a:endParaRPr lang="zh-CN" altLang="en-US" dirty="0"/>
          </a:p>
          <a:p>
            <a:pPr marL="365760" lvl="1" indent="0">
              <a:buNone/>
            </a:pPr>
            <a:r>
              <a:rPr lang="en-US" altLang="zh-CN" dirty="0"/>
              <a:t>		</a:t>
            </a:r>
            <a:r>
              <a:rPr lang="zh-CN" altLang="en-US" dirty="0"/>
              <a:t>𝑨−</a:t>
            </a:r>
            <a:r>
              <a:rPr lang="en-US" altLang="zh-CN" dirty="0"/>
              <a:t>(</a:t>
            </a:r>
            <a:r>
              <a:rPr lang="zh-CN" altLang="en-US" dirty="0"/>
              <a:t>𝑩∩𝑪</a:t>
            </a:r>
            <a:r>
              <a:rPr lang="en-US" altLang="zh-CN" dirty="0"/>
              <a:t>)=(</a:t>
            </a:r>
            <a:r>
              <a:rPr lang="zh-CN" altLang="en-US" dirty="0"/>
              <a:t>𝑨−𝑩</a:t>
            </a:r>
            <a:r>
              <a:rPr lang="en-US" altLang="zh-CN" dirty="0"/>
              <a:t>)</a:t>
            </a:r>
            <a:r>
              <a:rPr lang="zh-CN" altLang="en-US" dirty="0"/>
              <a:t>∪</a:t>
            </a:r>
            <a:r>
              <a:rPr lang="en-US" altLang="zh-CN" dirty="0"/>
              <a:t>(</a:t>
            </a:r>
            <a:r>
              <a:rPr lang="zh-CN" altLang="en-US" dirty="0"/>
              <a:t>𝑨−𝑪</a:t>
            </a:r>
            <a:r>
              <a:rPr lang="en-US" altLang="zh-CN" dirty="0"/>
              <a:t>)</a:t>
            </a:r>
          </a:p>
          <a:p>
            <a:pPr lvl="1"/>
            <a:r>
              <a:rPr lang="zh-CN" altLang="en-US" dirty="0">
                <a:solidFill>
                  <a:srgbClr val="FF0000"/>
                </a:solidFill>
              </a:rPr>
              <a:t>幂集性质</a:t>
            </a:r>
            <a:r>
              <a:rPr lang="en-US" altLang="zh-CN" dirty="0">
                <a:solidFill>
                  <a:srgbClr val="FF0000"/>
                </a:solidFill>
              </a:rPr>
              <a:t>:</a:t>
            </a:r>
          </a:p>
          <a:p>
            <a:pPr marL="365760" lvl="1" indent="0">
              <a:buNone/>
            </a:pPr>
            <a:r>
              <a:rPr lang="en-US" altLang="zh-CN" dirty="0">
                <a:solidFill>
                  <a:srgbClr val="FF0000"/>
                </a:solidFill>
              </a:rPr>
              <a:t>		</a:t>
            </a:r>
            <a:r>
              <a:rPr lang="zh-CN" altLang="en-US" dirty="0"/>
              <a:t>𝑷</a:t>
            </a:r>
            <a:r>
              <a:rPr lang="en-US" altLang="zh-CN" dirty="0"/>
              <a:t>(</a:t>
            </a:r>
            <a:r>
              <a:rPr lang="zh-CN" altLang="en-US" dirty="0"/>
              <a:t>𝑨∩𝑩</a:t>
            </a:r>
            <a:r>
              <a:rPr lang="en-US" altLang="zh-CN" dirty="0"/>
              <a:t>)=</a:t>
            </a:r>
            <a:r>
              <a:rPr lang="zh-CN" altLang="en-US" dirty="0"/>
              <a:t>𝑷</a:t>
            </a:r>
            <a:r>
              <a:rPr lang="en-US" altLang="zh-CN" dirty="0"/>
              <a:t>(</a:t>
            </a:r>
            <a:r>
              <a:rPr lang="zh-CN" altLang="en-US" dirty="0"/>
              <a:t>𝑨</a:t>
            </a:r>
            <a:r>
              <a:rPr lang="en-US" altLang="zh-CN" dirty="0"/>
              <a:t>)</a:t>
            </a:r>
            <a:r>
              <a:rPr lang="zh-CN" altLang="en-US" dirty="0"/>
              <a:t>∩𝑷</a:t>
            </a:r>
            <a:r>
              <a:rPr lang="en-US" altLang="zh-CN" dirty="0"/>
              <a:t>(</a:t>
            </a:r>
            <a:r>
              <a:rPr lang="zh-CN" altLang="en-US" dirty="0"/>
              <a:t>𝑩</a:t>
            </a:r>
            <a:r>
              <a:rPr lang="en-US" altLang="zh-CN" dirty="0"/>
              <a:t>)</a:t>
            </a:r>
          </a:p>
          <a:p>
            <a:pPr marL="365760" lvl="1" indent="0">
              <a:buNone/>
            </a:pPr>
            <a:r>
              <a:rPr lang="en-US" altLang="zh-CN" dirty="0">
                <a:solidFill>
                  <a:srgbClr val="FF0000"/>
                </a:solidFill>
              </a:rPr>
              <a:t>		</a:t>
            </a:r>
            <a:r>
              <a:rPr lang="zh-CN" altLang="en-US" dirty="0"/>
              <a:t>𝑷</a:t>
            </a:r>
            <a:r>
              <a:rPr lang="en-US" altLang="zh-CN" dirty="0"/>
              <a:t>(</a:t>
            </a:r>
            <a:r>
              <a:rPr lang="zh-CN" altLang="en-US" dirty="0"/>
              <a:t>𝑨∪𝑩</a:t>
            </a:r>
            <a:r>
              <a:rPr lang="en-US" altLang="zh-CN" dirty="0"/>
              <a:t>)</a:t>
            </a:r>
            <a:r>
              <a:rPr lang="zh-CN" altLang="en-US" dirty="0"/>
              <a:t>⊇𝑷</a:t>
            </a:r>
            <a:r>
              <a:rPr lang="en-US" altLang="zh-CN" dirty="0"/>
              <a:t>(</a:t>
            </a:r>
            <a:r>
              <a:rPr lang="zh-CN" altLang="en-US" dirty="0"/>
              <a:t>𝑨</a:t>
            </a:r>
            <a:r>
              <a:rPr lang="en-US" altLang="zh-CN" dirty="0"/>
              <a:t>)</a:t>
            </a:r>
            <a:r>
              <a:rPr lang="zh-CN" altLang="en-US" dirty="0"/>
              <a:t>∪𝑷</a:t>
            </a:r>
            <a:r>
              <a:rPr lang="en-US" altLang="zh-CN" dirty="0"/>
              <a:t>(</a:t>
            </a:r>
            <a:r>
              <a:rPr lang="zh-CN" altLang="en-US" dirty="0"/>
              <a:t>𝑩</a:t>
            </a:r>
            <a:r>
              <a:rPr lang="en-US" altLang="zh-CN" dirty="0"/>
              <a:t>)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64648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集合公式的基本证明方式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25144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方法一</a:t>
            </a:r>
            <a:r>
              <a:rPr lang="zh-CN" altLang="en-US" dirty="0"/>
              <a:t>：直接使用集合包含或相等的定义</a:t>
            </a:r>
            <a:endParaRPr lang="en-US" altLang="zh-CN" dirty="0"/>
          </a:p>
          <a:p>
            <a:pPr lvl="1"/>
            <a:r>
              <a:rPr lang="zh-CN" altLang="en-US" dirty="0"/>
              <a:t>例：𝐴∪𝐵</a:t>
            </a:r>
            <a:r>
              <a:rPr lang="en-US" altLang="zh-CN" dirty="0"/>
              <a:t>=</a:t>
            </a:r>
            <a:r>
              <a:rPr lang="zh-CN" altLang="en-US" dirty="0"/>
              <a:t>𝐵 ⇒ 𝐴⊆𝐵</a:t>
            </a:r>
            <a:endParaRPr lang="en-US" altLang="zh-CN" dirty="0"/>
          </a:p>
          <a:p>
            <a:pPr lvl="1"/>
            <a:r>
              <a:rPr lang="zh-CN" altLang="en-US" dirty="0"/>
              <a:t>分析：待证结论为𝐴⊆𝐵，即∀𝑥</a:t>
            </a:r>
            <a:r>
              <a:rPr lang="en-US" altLang="zh-CN" dirty="0"/>
              <a:t>(</a:t>
            </a:r>
            <a:r>
              <a:rPr lang="zh-CN" altLang="en-US" dirty="0"/>
              <a:t>𝑥∈𝐴→𝑥∈𝐵</a:t>
            </a:r>
            <a:r>
              <a:rPr lang="en-US" altLang="zh-CN" dirty="0"/>
              <a:t>)</a:t>
            </a:r>
            <a:r>
              <a:rPr lang="zh-CN" altLang="en-US" dirty="0"/>
              <a:t>，因此，证明框架如下：</a:t>
            </a:r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lvl="1"/>
            <a:r>
              <a:rPr lang="zh-CN" altLang="en-US" dirty="0"/>
              <a:t>证明：对任意𝒙，假设𝒙∈𝑨，根据集合并的定义有𝒙∈𝑨∪𝑩，由已知条件𝑨∪𝑩</a:t>
            </a:r>
            <a:r>
              <a:rPr lang="en-US" altLang="zh-CN" dirty="0"/>
              <a:t>=</a:t>
            </a:r>
            <a:r>
              <a:rPr lang="zh-CN" altLang="en-US" dirty="0"/>
              <a:t>𝑩，因此𝒙∈𝑩，故𝑨⊆𝑩</a:t>
            </a:r>
            <a:r>
              <a:rPr lang="en-US" altLang="zh-CN" dirty="0"/>
              <a:t>. □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34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3573016"/>
            <a:ext cx="6984776" cy="901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646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集合公式的基本证明方式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FF0000"/>
                </a:solidFill>
              </a:rPr>
              <a:t>方法二</a:t>
            </a:r>
            <a:r>
              <a:rPr lang="zh-CN" altLang="en-US" dirty="0"/>
              <a:t>：利用运算定义作逻辑等值式推演</a:t>
            </a:r>
            <a:endParaRPr lang="en-US" altLang="zh-CN" dirty="0"/>
          </a:p>
          <a:p>
            <a:pPr lvl="1"/>
            <a:r>
              <a:rPr lang="zh-CN" altLang="en-US" dirty="0"/>
              <a:t>例：试证𝑨−</a:t>
            </a:r>
            <a:r>
              <a:rPr lang="en-US" altLang="zh-CN" dirty="0"/>
              <a:t>(</a:t>
            </a:r>
            <a:r>
              <a:rPr lang="zh-CN" altLang="en-US" dirty="0"/>
              <a:t>𝑩∪𝑪</a:t>
            </a:r>
            <a:r>
              <a:rPr lang="en-US" altLang="zh-CN" dirty="0"/>
              <a:t>)=(</a:t>
            </a:r>
            <a:r>
              <a:rPr lang="zh-CN" altLang="en-US" dirty="0"/>
              <a:t>𝑨−𝑩</a:t>
            </a:r>
            <a:r>
              <a:rPr lang="en-US" altLang="zh-CN" dirty="0"/>
              <a:t>)</a:t>
            </a:r>
            <a:r>
              <a:rPr lang="zh-CN" altLang="en-US" dirty="0"/>
              <a:t>∩</a:t>
            </a:r>
            <a:r>
              <a:rPr lang="en-US" altLang="zh-CN" dirty="0"/>
              <a:t>(</a:t>
            </a:r>
            <a:r>
              <a:rPr lang="zh-CN" altLang="en-US" dirty="0"/>
              <a:t>𝑨−𝑪</a:t>
            </a:r>
            <a:r>
              <a:rPr lang="en-US" altLang="zh-CN" dirty="0"/>
              <a:t>)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35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128" y="3060282"/>
            <a:ext cx="7722440" cy="3035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52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集合公式的基本证明方式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279832" cy="4495800"/>
          </a:xfrm>
        </p:spPr>
        <p:txBody>
          <a:bodyPr/>
          <a:lstStyle/>
          <a:p>
            <a:r>
              <a:rPr lang="zh-CN" altLang="en-US" dirty="0">
                <a:solidFill>
                  <a:srgbClr val="FF0000"/>
                </a:solidFill>
              </a:rPr>
              <a:t>方法三</a:t>
            </a:r>
            <a:r>
              <a:rPr lang="zh-CN" altLang="en-US" dirty="0"/>
              <a:t>：利用已知恒等式或等式作集合代数推演</a:t>
            </a:r>
            <a:endParaRPr lang="en-US" altLang="zh-CN" dirty="0"/>
          </a:p>
          <a:p>
            <a:pPr lvl="1"/>
            <a:r>
              <a:rPr lang="zh-CN" altLang="en-US" dirty="0"/>
              <a:t>例</a:t>
            </a:r>
            <a:r>
              <a:rPr lang="en-US" altLang="zh-CN" dirty="0"/>
              <a:t>1</a:t>
            </a:r>
            <a:r>
              <a:rPr lang="zh-CN" altLang="en-US" dirty="0"/>
              <a:t>：已知𝑨∩𝑩</a:t>
            </a:r>
            <a:r>
              <a:rPr lang="en-US" altLang="zh-CN" dirty="0"/>
              <a:t>=</a:t>
            </a:r>
            <a:r>
              <a:rPr lang="zh-CN" altLang="en-US" dirty="0"/>
              <a:t>𝑨，证明𝑨−𝑩</a:t>
            </a:r>
            <a:r>
              <a:rPr lang="en-US" altLang="zh-CN" dirty="0"/>
              <a:t>=∅</a:t>
            </a:r>
          </a:p>
          <a:p>
            <a:pPr lvl="1"/>
            <a:r>
              <a:rPr lang="zh-CN" altLang="en-US" dirty="0"/>
              <a:t>例</a:t>
            </a:r>
            <a:r>
              <a:rPr lang="en-US" altLang="zh-CN" dirty="0"/>
              <a:t>2</a:t>
            </a:r>
            <a:r>
              <a:rPr lang="zh-CN" altLang="en-US" dirty="0"/>
              <a:t>：𝑨∪</a:t>
            </a:r>
            <a:r>
              <a:rPr lang="en-US" altLang="zh-CN" dirty="0"/>
              <a:t>(</a:t>
            </a:r>
            <a:r>
              <a:rPr lang="zh-CN" altLang="en-US" dirty="0"/>
              <a:t>𝑨∩𝑩</a:t>
            </a:r>
            <a:r>
              <a:rPr lang="en-US" altLang="zh-CN" dirty="0"/>
              <a:t>)=</a:t>
            </a:r>
            <a:r>
              <a:rPr lang="zh-CN" altLang="en-US" dirty="0"/>
              <a:t>𝑨</a:t>
            </a:r>
          </a:p>
          <a:p>
            <a:pPr lvl="1"/>
            <a:r>
              <a:rPr lang="zh-CN" altLang="en-US" dirty="0"/>
              <a:t>例</a:t>
            </a:r>
            <a:r>
              <a:rPr lang="en-US" altLang="zh-CN" dirty="0"/>
              <a:t>3</a:t>
            </a:r>
            <a:r>
              <a:rPr lang="zh-CN" altLang="en-US" dirty="0"/>
              <a:t>：已知𝑨⊕𝑩</a:t>
            </a:r>
            <a:r>
              <a:rPr lang="en-US" altLang="zh-CN" dirty="0"/>
              <a:t>=</a:t>
            </a:r>
            <a:r>
              <a:rPr lang="zh-CN" altLang="en-US" dirty="0"/>
              <a:t>𝑨⊕𝑪，证明𝑩</a:t>
            </a:r>
            <a:r>
              <a:rPr lang="en-US" altLang="zh-CN" dirty="0"/>
              <a:t>=</a:t>
            </a:r>
            <a:r>
              <a:rPr lang="zh-CN" altLang="en-US" dirty="0"/>
              <a:t>𝑪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36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222" y="3481402"/>
            <a:ext cx="8979490" cy="333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819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集合公式的基本证明方式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FF0000"/>
                </a:solidFill>
              </a:rPr>
              <a:t>方法四</a:t>
            </a:r>
            <a:r>
              <a:rPr lang="zh-CN" altLang="en-US" dirty="0"/>
              <a:t>：循环证明一系列逻辑等值式</a:t>
            </a:r>
            <a:endParaRPr lang="en-US" altLang="zh-CN" dirty="0"/>
          </a:p>
          <a:p>
            <a:pPr lvl="1"/>
            <a:r>
              <a:rPr lang="zh-CN" altLang="en-US" dirty="0"/>
              <a:t>例：试证</a:t>
            </a:r>
            <a:r>
              <a:rPr lang="zh-CN" altLang="en-US" dirty="0">
                <a:solidFill>
                  <a:srgbClr val="FF0000"/>
                </a:solidFill>
              </a:rPr>
              <a:t>𝑨∪𝑩</a:t>
            </a:r>
            <a:r>
              <a:rPr lang="en-US" altLang="zh-CN" dirty="0">
                <a:solidFill>
                  <a:srgbClr val="FF0000"/>
                </a:solidFill>
              </a:rPr>
              <a:t>=</a:t>
            </a:r>
            <a:r>
              <a:rPr lang="zh-CN" altLang="en-US" dirty="0">
                <a:solidFill>
                  <a:srgbClr val="FF0000"/>
                </a:solidFill>
              </a:rPr>
              <a:t>𝑩 </a:t>
            </a:r>
            <a:r>
              <a:rPr lang="zh-CN" altLang="en-US" dirty="0"/>
              <a:t>⇔ </a:t>
            </a:r>
            <a:r>
              <a:rPr lang="zh-CN" altLang="en-US" dirty="0">
                <a:solidFill>
                  <a:srgbClr val="0070C0"/>
                </a:solidFill>
              </a:rPr>
              <a:t>𝑨⊆𝑩 </a:t>
            </a:r>
            <a:r>
              <a:rPr lang="zh-CN" altLang="en-US" dirty="0"/>
              <a:t>⇔ </a:t>
            </a:r>
            <a:r>
              <a:rPr lang="zh-CN" altLang="en-US" dirty="0">
                <a:solidFill>
                  <a:srgbClr val="7030A0"/>
                </a:solidFill>
              </a:rPr>
              <a:t>𝑨∩𝑩</a:t>
            </a:r>
            <a:r>
              <a:rPr lang="en-US" altLang="zh-CN" dirty="0">
                <a:solidFill>
                  <a:srgbClr val="7030A0"/>
                </a:solidFill>
              </a:rPr>
              <a:t>=</a:t>
            </a:r>
            <a:r>
              <a:rPr lang="zh-CN" altLang="en-US" dirty="0">
                <a:solidFill>
                  <a:srgbClr val="7030A0"/>
                </a:solidFill>
              </a:rPr>
              <a:t>𝑨 </a:t>
            </a:r>
            <a:r>
              <a:rPr lang="zh-CN" altLang="en-US" dirty="0"/>
              <a:t>⇔ </a:t>
            </a:r>
            <a:r>
              <a:rPr lang="zh-CN" altLang="en-US" dirty="0">
                <a:solidFill>
                  <a:srgbClr val="00B050"/>
                </a:solidFill>
              </a:rPr>
              <a:t>𝑨−𝑩</a:t>
            </a:r>
            <a:r>
              <a:rPr lang="en-US" altLang="zh-CN" dirty="0">
                <a:solidFill>
                  <a:srgbClr val="00B050"/>
                </a:solidFill>
              </a:rPr>
              <a:t>=∅</a:t>
            </a:r>
          </a:p>
          <a:p>
            <a:pPr lvl="1"/>
            <a:r>
              <a:rPr lang="zh-CN" altLang="en-US" dirty="0"/>
              <a:t>证明路径：</a:t>
            </a:r>
            <a:r>
              <a:rPr lang="zh-CN" altLang="en-US" dirty="0">
                <a:solidFill>
                  <a:srgbClr val="FF0000"/>
                </a:solidFill>
              </a:rPr>
              <a:t>⑴</a:t>
            </a:r>
            <a:r>
              <a:rPr lang="zh-CN" altLang="en-US" dirty="0"/>
              <a:t>→</a:t>
            </a:r>
            <a:r>
              <a:rPr lang="zh-CN" altLang="en-US" dirty="0">
                <a:solidFill>
                  <a:srgbClr val="0070C0"/>
                </a:solidFill>
              </a:rPr>
              <a:t>⑵</a:t>
            </a:r>
            <a:r>
              <a:rPr lang="zh-CN" altLang="en-US" dirty="0"/>
              <a:t>→</a:t>
            </a:r>
            <a:r>
              <a:rPr lang="zh-CN" altLang="en-US" dirty="0">
                <a:solidFill>
                  <a:srgbClr val="7030A0"/>
                </a:solidFill>
              </a:rPr>
              <a:t>⑶</a:t>
            </a:r>
            <a:r>
              <a:rPr lang="zh-CN" altLang="en-US" dirty="0"/>
              <a:t>→</a:t>
            </a:r>
            <a:r>
              <a:rPr lang="zh-CN" altLang="en-US" dirty="0">
                <a:solidFill>
                  <a:srgbClr val="00B050"/>
                </a:solidFill>
              </a:rPr>
              <a:t>⑷</a:t>
            </a:r>
            <a:r>
              <a:rPr lang="zh-CN" altLang="en-US" dirty="0"/>
              <a:t>→</a:t>
            </a:r>
            <a:r>
              <a:rPr lang="zh-CN" altLang="en-US" dirty="0">
                <a:solidFill>
                  <a:srgbClr val="FF0000"/>
                </a:solidFill>
              </a:rPr>
              <a:t>⑴</a:t>
            </a:r>
            <a:endParaRPr lang="en-US" altLang="zh-CN" dirty="0">
              <a:solidFill>
                <a:srgbClr val="FF0000"/>
              </a:solidFill>
            </a:endParaRPr>
          </a:p>
          <a:p>
            <a:pPr lvl="1"/>
            <a:r>
              <a:rPr lang="zh-CN" altLang="en-US" dirty="0"/>
              <a:t>只要完成上述证明，由循环关系就证明了上述诸多充分必要关系</a:t>
            </a:r>
            <a:endParaRPr lang="en-US" altLang="zh-CN" dirty="0"/>
          </a:p>
          <a:p>
            <a:pPr lvl="1"/>
            <a:r>
              <a:rPr lang="zh-CN" altLang="en-US" dirty="0"/>
              <a:t>证明略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37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06163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集合公式的基本证明方式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dirty="0"/>
              <a:t>其它证明方法：文氏图也可帮助推测结论（但不能代替证明的过程）</a:t>
            </a:r>
            <a:endParaRPr lang="en-US" altLang="zh-CN" dirty="0"/>
          </a:p>
          <a:p>
            <a:pPr lvl="1"/>
            <a:r>
              <a:rPr lang="zh-CN" altLang="en-US" dirty="0"/>
              <a:t>例：</a:t>
            </a:r>
            <a:r>
              <a:rPr lang="en-US" altLang="zh-CN" dirty="0"/>
              <a:t>(</a:t>
            </a:r>
            <a:r>
              <a:rPr lang="zh-CN" altLang="en-US" dirty="0"/>
              <a:t>𝐴−𝐵</a:t>
            </a:r>
            <a:r>
              <a:rPr lang="en-US" altLang="zh-CN" dirty="0"/>
              <a:t>)</a:t>
            </a:r>
            <a:r>
              <a:rPr lang="zh-CN" altLang="en-US" dirty="0"/>
              <a:t>∪</a:t>
            </a:r>
            <a:r>
              <a:rPr lang="en-US" altLang="zh-CN" dirty="0"/>
              <a:t>(</a:t>
            </a:r>
            <a:r>
              <a:rPr lang="zh-CN" altLang="en-US" dirty="0"/>
              <a:t>𝐴−𝐶</a:t>
            </a:r>
            <a:r>
              <a:rPr lang="en-US" altLang="zh-CN" dirty="0"/>
              <a:t>)=</a:t>
            </a:r>
            <a:r>
              <a:rPr lang="zh-CN" altLang="en-US" dirty="0"/>
              <a:t>𝐴成立的充分必要条件？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38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104" y="3573016"/>
            <a:ext cx="2758350" cy="21772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673" y="4333968"/>
            <a:ext cx="4742151" cy="65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5549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本节小结</a:t>
            </a:r>
            <a:endParaRPr 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648108" y="1988840"/>
            <a:ext cx="849589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1</a:t>
            </a:r>
            <a:r>
              <a:rPr lang="zh-CN" altLang="en-US" sz="3200" b="1" dirty="0"/>
              <a:t>：什么是集合？</a:t>
            </a:r>
            <a:endParaRPr lang="en-US" altLang="zh-CN" sz="3200" b="1" dirty="0"/>
          </a:p>
          <a:p>
            <a:pPr marL="457200" indent="-457200">
              <a:buFontTx/>
              <a:buChar char="-"/>
            </a:pPr>
            <a:r>
              <a:rPr lang="zh-CN" altLang="en-US" sz="2800" b="1" dirty="0">
                <a:solidFill>
                  <a:srgbClr val="1E1ED2"/>
                </a:solidFill>
              </a:rPr>
              <a:t>集合无定义，通过外延法、概括法描述</a:t>
            </a:r>
            <a:endParaRPr lang="en-US" altLang="zh-CN" sz="2800" b="1" dirty="0">
              <a:solidFill>
                <a:srgbClr val="1E1ED2"/>
              </a:solidFill>
            </a:endParaRPr>
          </a:p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2</a:t>
            </a:r>
            <a:r>
              <a:rPr lang="zh-CN" altLang="en-US" sz="3200" b="1" dirty="0"/>
              <a:t>：集合的基本概念有哪些？</a:t>
            </a:r>
            <a:endParaRPr lang="en-US" altLang="zh-CN" sz="3200" b="1" dirty="0"/>
          </a:p>
          <a:p>
            <a:r>
              <a:rPr lang="en-US" altLang="zh-CN" sz="2800" b="1" dirty="0">
                <a:solidFill>
                  <a:srgbClr val="1E1ED2"/>
                </a:solidFill>
              </a:rPr>
              <a:t>- </a:t>
            </a:r>
            <a:r>
              <a:rPr lang="zh-CN" altLang="en-US" sz="2800" b="1" dirty="0">
                <a:solidFill>
                  <a:srgbClr val="1E1ED2"/>
                </a:solidFill>
              </a:rPr>
              <a:t>子集、空集、幂集、自然数（归纳集）、笛卡尔积</a:t>
            </a:r>
            <a:endParaRPr lang="en-US" altLang="zh-CN" sz="2800" b="1" dirty="0"/>
          </a:p>
          <a:p>
            <a:r>
              <a:rPr lang="zh-CN" altLang="en-US" sz="3200" b="1" dirty="0"/>
              <a:t>问题</a:t>
            </a:r>
            <a:r>
              <a:rPr lang="en-US" altLang="zh-CN" sz="3200" b="1" dirty="0"/>
              <a:t>3</a:t>
            </a:r>
            <a:r>
              <a:rPr lang="zh-CN" altLang="en-US" sz="3200" b="1" dirty="0"/>
              <a:t>：如何进行集合运算与集合公式证明？</a:t>
            </a:r>
            <a:endParaRPr lang="en-US" altLang="zh-CN" sz="3200" b="1" dirty="0"/>
          </a:p>
          <a:p>
            <a:pPr marL="457200" indent="-457200">
              <a:buFontTx/>
              <a:buChar char="-"/>
            </a:pPr>
            <a:r>
              <a:rPr lang="zh-CN" altLang="en-US" sz="2800" b="1" dirty="0">
                <a:solidFill>
                  <a:srgbClr val="1E1ED2"/>
                </a:solidFill>
              </a:rPr>
              <a:t>集合的交并补、对称差、广义并、广义交</a:t>
            </a:r>
            <a:endParaRPr lang="en-US" altLang="zh-CN" sz="2800" b="1" dirty="0">
              <a:solidFill>
                <a:srgbClr val="1E1ED2"/>
              </a:solidFill>
            </a:endParaRPr>
          </a:p>
          <a:p>
            <a:pPr marL="457200" indent="-457200">
              <a:buFontTx/>
              <a:buChar char="-"/>
            </a:pPr>
            <a:r>
              <a:rPr lang="zh-CN" altLang="en-US" sz="2800" b="1" dirty="0">
                <a:solidFill>
                  <a:srgbClr val="1E1ED2"/>
                </a:solidFill>
              </a:rPr>
              <a:t>集合定义、恒等式、逻辑推演等</a:t>
            </a:r>
            <a:endParaRPr lang="en-US" altLang="zh-CN" sz="2800" b="1" dirty="0"/>
          </a:p>
        </p:txBody>
      </p:sp>
    </p:spTree>
    <p:extLst>
      <p:ext uri="{BB962C8B-B14F-4D97-AF65-F5344CB8AC3E}">
        <p14:creationId xmlns:p14="http://schemas.microsoft.com/office/powerpoint/2010/main" val="1621708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引言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53136"/>
          </a:xfrm>
        </p:spPr>
        <p:txBody>
          <a:bodyPr>
            <a:normAutofit fontScale="77500" lnSpcReduction="20000"/>
          </a:bodyPr>
          <a:lstStyle/>
          <a:p>
            <a:r>
              <a:rPr lang="zh-CN" altLang="en-US" dirty="0"/>
              <a:t>集合论是现代数学的基础理论</a:t>
            </a:r>
            <a:endParaRPr lang="en-US" altLang="zh-CN" dirty="0"/>
          </a:p>
          <a:p>
            <a:pPr lvl="1"/>
            <a:r>
              <a:rPr lang="zh-CN" altLang="en-US" dirty="0"/>
              <a:t>几乎所有的数学对象（数、函数、几何对象等）都可以通过集合来定义；换句话说，集合论给本来各自独立的数学对象提供了统一的框架基础</a:t>
            </a:r>
            <a:endParaRPr lang="en-US" altLang="zh-CN" dirty="0"/>
          </a:p>
          <a:p>
            <a:pPr lvl="1"/>
            <a:endParaRPr lang="en-US" altLang="zh-CN" dirty="0"/>
          </a:p>
          <a:p>
            <a:r>
              <a:rPr lang="zh-CN" altLang="en-US" dirty="0"/>
              <a:t>朴素集合论（课程主要关注点）</a:t>
            </a:r>
            <a:endParaRPr lang="en-US" altLang="zh-CN" dirty="0"/>
          </a:p>
          <a:p>
            <a:pPr lvl="1"/>
            <a:r>
              <a:rPr lang="zh-CN" altLang="en-US" dirty="0"/>
              <a:t>由康托尔（</a:t>
            </a:r>
            <a:r>
              <a:rPr lang="en-US" altLang="zh-CN" dirty="0"/>
              <a:t>Georg Cantor</a:t>
            </a:r>
            <a:r>
              <a:rPr lang="zh-CN" altLang="en-US" dirty="0"/>
              <a:t>）创立</a:t>
            </a:r>
            <a:endParaRPr lang="en-US" altLang="zh-CN" dirty="0"/>
          </a:p>
          <a:p>
            <a:pPr lvl="1"/>
            <a:endParaRPr lang="en-US" altLang="zh-CN" dirty="0"/>
          </a:p>
          <a:p>
            <a:r>
              <a:rPr lang="zh-CN" altLang="en-US" dirty="0"/>
              <a:t>公理集合论</a:t>
            </a:r>
            <a:endParaRPr lang="en-US" altLang="zh-CN" dirty="0"/>
          </a:p>
          <a:p>
            <a:pPr lvl="1"/>
            <a:r>
              <a:rPr lang="zh-CN" altLang="en-US" dirty="0"/>
              <a:t>为了解决朴素集合论的悖论（例如罗素悖论）而诞生</a:t>
            </a:r>
            <a:endParaRPr lang="en-US" altLang="zh-CN" dirty="0"/>
          </a:p>
          <a:p>
            <a:pPr lvl="1"/>
            <a:r>
              <a:rPr lang="zh-CN" altLang="en-US" dirty="0"/>
              <a:t>其中最常用的是</a:t>
            </a:r>
            <a:r>
              <a:rPr lang="en-US" altLang="zh-CN" dirty="0"/>
              <a:t>ZF</a:t>
            </a:r>
            <a:r>
              <a:rPr lang="zh-CN" altLang="en-US" dirty="0"/>
              <a:t>公理系统（</a:t>
            </a:r>
            <a:r>
              <a:rPr lang="en-US" altLang="zh-CN" dirty="0" err="1"/>
              <a:t>Zermelo</a:t>
            </a:r>
            <a:r>
              <a:rPr lang="en-US" altLang="zh-CN" dirty="0"/>
              <a:t>-Fraenkel</a:t>
            </a:r>
            <a:r>
              <a:rPr lang="zh-CN" altLang="en-US" dirty="0"/>
              <a:t>）及其扩展</a:t>
            </a:r>
            <a:r>
              <a:rPr lang="en-US" altLang="zh-CN" dirty="0"/>
              <a:t>ZFC</a:t>
            </a:r>
            <a:r>
              <a:rPr lang="zh-CN" altLang="en-US" dirty="0"/>
              <a:t>公理系统（</a:t>
            </a:r>
            <a:r>
              <a:rPr lang="en-US" altLang="zh-CN" dirty="0"/>
              <a:t>C</a:t>
            </a:r>
            <a:r>
              <a:rPr lang="zh-CN" altLang="en-US" dirty="0"/>
              <a:t>指</a:t>
            </a:r>
            <a:r>
              <a:rPr lang="en-US" altLang="zh-CN" dirty="0"/>
              <a:t>Axiom of Choice</a:t>
            </a:r>
            <a:r>
              <a:rPr lang="zh-CN" altLang="en-US" dirty="0"/>
              <a:t>）</a:t>
            </a:r>
            <a:endParaRPr lang="en-US" altLang="zh-CN" dirty="0"/>
          </a:p>
          <a:p>
            <a:pPr lvl="1"/>
            <a:r>
              <a:rPr lang="zh-CN" altLang="en-US" dirty="0"/>
              <a:t>公理系统为数学推理提供了严格的基础</a:t>
            </a:r>
            <a:endParaRPr lang="en-US" altLang="zh-CN" dirty="0"/>
          </a:p>
          <a:p>
            <a:pPr lvl="2"/>
            <a:r>
              <a:rPr lang="zh-CN" altLang="en-US" dirty="0"/>
              <a:t>如果一个数学命题在</a:t>
            </a:r>
            <a:r>
              <a:rPr lang="en-US" altLang="zh-CN" dirty="0"/>
              <a:t>ZFC</a:t>
            </a:r>
            <a:r>
              <a:rPr lang="zh-CN" altLang="en-US" dirty="0"/>
              <a:t>公理系统中得到证明，就意味着它被普遍认为是“真”的；那是不是所有为真的命题都能被证明呢</a:t>
            </a:r>
            <a:r>
              <a:rPr lang="en-US" altLang="zh-CN" dirty="0"/>
              <a:t>?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806495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EA82880-01EE-44A9-A943-BDCB5A81F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恩斯特</a:t>
            </a:r>
            <a:r>
              <a:rPr lang="en-US" altLang="zh-CN" dirty="0"/>
              <a:t>·</a:t>
            </a:r>
            <a:r>
              <a:rPr lang="zh-CN" altLang="en-US" dirty="0"/>
              <a:t>策梅洛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E3F8331-E0DE-4292-9FB0-99AE6A47E6E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zh-CN" altLang="en-US" dirty="0"/>
              <a:t>恩斯特</a:t>
            </a:r>
            <a:r>
              <a:rPr lang="en-US" altLang="zh-CN" dirty="0"/>
              <a:t>·</a:t>
            </a:r>
            <a:r>
              <a:rPr lang="zh-CN" altLang="en-US" dirty="0"/>
              <a:t>策梅洛</a:t>
            </a:r>
            <a:r>
              <a:rPr lang="en-US" altLang="zh-CN" dirty="0"/>
              <a:t>(Ernst </a:t>
            </a:r>
            <a:r>
              <a:rPr lang="en-US" altLang="zh-CN" dirty="0" err="1"/>
              <a:t>Zermelo</a:t>
            </a:r>
            <a:r>
              <a:rPr lang="zh-CN" altLang="en-US" dirty="0"/>
              <a:t>，</a:t>
            </a:r>
            <a:r>
              <a:rPr lang="en-US" altLang="zh-CN" dirty="0"/>
              <a:t>1871–1953)</a:t>
            </a:r>
            <a:r>
              <a:rPr lang="zh-CN" altLang="en-US" dirty="0"/>
              <a:t>，德国数学家、逻辑学家。柏林大学博士，并从当时的世界数学中心哥廷根大学获得教职资格。在希尔伯特的鼓励下他证明了著名的良序定理，成为世界著名的数学家。可是，他的证明在当时也引起不少争论，例如很多数学家不能接受他的证明所依赖的选择公理。另外，他的公理系统似乎允许像巴拿赫</a:t>
            </a:r>
            <a:r>
              <a:rPr lang="en-US" altLang="zh-CN" dirty="0"/>
              <a:t>–</a:t>
            </a:r>
            <a:r>
              <a:rPr lang="zh-CN" altLang="en-US" dirty="0"/>
              <a:t>塔斯基悖论之类的反直觉现象出现，也让很多数学家感到不满。</a:t>
            </a:r>
            <a:endParaRPr lang="en-US" altLang="zh-CN" dirty="0"/>
          </a:p>
          <a:p>
            <a:endParaRPr lang="zh-CN" altLang="en-US" dirty="0"/>
          </a:p>
          <a:p>
            <a:r>
              <a:rPr lang="zh-CN" altLang="en-US" dirty="0"/>
              <a:t>在入职哥廷根之后，策梅洛又发表了他的集合论公理系统。经过其他数学家和弗兰克尔的不断努力，这个公理系统不断得到发展和完善。也正因为如此，该公理系统后来被用策梅洛、弗兰克尔两人的名字命名，称为策梅洛</a:t>
            </a:r>
            <a:r>
              <a:rPr lang="en-US" altLang="zh-CN" dirty="0"/>
              <a:t>–</a:t>
            </a:r>
            <a:r>
              <a:rPr lang="zh-CN" altLang="en-US" dirty="0"/>
              <a:t>弗兰克尔</a:t>
            </a:r>
            <a:r>
              <a:rPr lang="en-US" altLang="zh-CN" dirty="0"/>
              <a:t>(ZF)</a:t>
            </a:r>
            <a:r>
              <a:rPr lang="zh-CN" altLang="en-US" dirty="0"/>
              <a:t>公理系统。时至今日，</a:t>
            </a:r>
            <a:r>
              <a:rPr lang="en-US" altLang="zh-CN" dirty="0"/>
              <a:t>ZF</a:t>
            </a:r>
            <a:r>
              <a:rPr lang="zh-CN" altLang="en-US" dirty="0"/>
              <a:t>公理系统，和它的一个变种</a:t>
            </a:r>
            <a:r>
              <a:rPr lang="en-US" altLang="zh-CN" dirty="0"/>
              <a:t>ZFC</a:t>
            </a:r>
            <a:r>
              <a:rPr lang="zh-CN" altLang="en-US" dirty="0"/>
              <a:t>公理系统，不仅成为现代集合论的基础，而且已成为整个现代数学的基础。</a:t>
            </a:r>
          </a:p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E5EB2B0-55B7-46CC-9215-FA4257CD4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40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517883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ZFC</a:t>
            </a:r>
            <a:r>
              <a:rPr lang="zh-CN" altLang="en-US" dirty="0"/>
              <a:t>公理化集合论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0" y="1484784"/>
            <a:ext cx="9144000" cy="5257800"/>
          </a:xfrm>
        </p:spPr>
        <p:txBody>
          <a:bodyPr>
            <a:noAutofit/>
          </a:bodyPr>
          <a:lstStyle/>
          <a:p>
            <a:r>
              <a:rPr lang="zh-CN" altLang="en-US" sz="1600" dirty="0"/>
              <a:t>外延公理：（</a:t>
            </a:r>
            <a:r>
              <a:rPr lang="en-US" altLang="zh-CN" sz="1600" dirty="0"/>
              <a:t>Axiom of extensionality</a:t>
            </a:r>
            <a:r>
              <a:rPr lang="zh-CN" altLang="en-US" sz="1600" dirty="0"/>
              <a:t>）两个集合相同，当且仅当它们拥有相同的元素。</a:t>
            </a:r>
          </a:p>
          <a:p>
            <a:r>
              <a:rPr lang="zh-CN" altLang="en-US" sz="1600" dirty="0"/>
              <a:t>正则公理：（</a:t>
            </a:r>
            <a:r>
              <a:rPr lang="en-US" altLang="zh-CN" sz="1600" dirty="0"/>
              <a:t>Axiom of regularity / Axiom of foundation</a:t>
            </a:r>
            <a:r>
              <a:rPr lang="zh-CN" altLang="en-US" sz="1600" dirty="0"/>
              <a:t>）每一个非空集合</a:t>
            </a:r>
            <a:r>
              <a:rPr lang="en-US" altLang="zh-CN" sz="1600" dirty="0"/>
              <a:t>x</a:t>
            </a:r>
            <a:r>
              <a:rPr lang="zh-CN" altLang="en-US" sz="1600" dirty="0"/>
              <a:t>，总包含着一元素</a:t>
            </a:r>
            <a:r>
              <a:rPr lang="en-US" altLang="zh-CN" sz="1600" dirty="0"/>
              <a:t>y</a:t>
            </a:r>
            <a:r>
              <a:rPr lang="zh-CN" altLang="en-US" sz="1600" dirty="0"/>
              <a:t>，使</a:t>
            </a:r>
            <a:r>
              <a:rPr lang="en-US" altLang="zh-CN" sz="1600" dirty="0"/>
              <a:t>x</a:t>
            </a:r>
            <a:r>
              <a:rPr lang="zh-CN" altLang="en-US" sz="1600" dirty="0"/>
              <a:t>与</a:t>
            </a:r>
            <a:r>
              <a:rPr lang="en-US" altLang="zh-CN" sz="1600" dirty="0"/>
              <a:t>y</a:t>
            </a:r>
            <a:r>
              <a:rPr lang="zh-CN" altLang="en-US" sz="1600" dirty="0"/>
              <a:t>为不相交。</a:t>
            </a:r>
          </a:p>
          <a:p>
            <a:r>
              <a:rPr lang="zh-CN" altLang="en-US" sz="1600" dirty="0"/>
              <a:t>分类公理：（</a:t>
            </a:r>
            <a:r>
              <a:rPr lang="en-US" altLang="zh-CN" sz="1600" dirty="0"/>
              <a:t>Axiom schema of specification / axiom schema of separation / axiom schema of restricted comprehension</a:t>
            </a:r>
            <a:r>
              <a:rPr lang="zh-CN" altLang="en-US" sz="1600" dirty="0"/>
              <a:t>）或称子集公理，给出任何集合及命题</a:t>
            </a:r>
            <a:r>
              <a:rPr lang="en-US" altLang="zh-CN" sz="1600" dirty="0"/>
              <a:t>P(x)</a:t>
            </a:r>
            <a:r>
              <a:rPr lang="zh-CN" altLang="en-US" sz="1600" dirty="0"/>
              <a:t>，存在着一个原来集合的子集包含而且只包含使</a:t>
            </a:r>
            <a:r>
              <a:rPr lang="en-US" altLang="zh-CN" sz="1600" dirty="0"/>
              <a:t>P(x)</a:t>
            </a:r>
            <a:r>
              <a:rPr lang="zh-CN" altLang="en-US" sz="1600" dirty="0"/>
              <a:t>成立的元素。</a:t>
            </a:r>
          </a:p>
          <a:p>
            <a:r>
              <a:rPr lang="zh-CN" altLang="en-US" sz="1600" dirty="0"/>
              <a:t>配对公理：（</a:t>
            </a:r>
            <a:r>
              <a:rPr lang="en-US" altLang="zh-CN" sz="1600" dirty="0"/>
              <a:t>Axiom of pairing</a:t>
            </a:r>
            <a:r>
              <a:rPr lang="zh-CN" altLang="en-US" sz="1600" dirty="0"/>
              <a:t>）假如</a:t>
            </a:r>
            <a:r>
              <a:rPr lang="en-US" altLang="zh-CN" sz="1600" dirty="0"/>
              <a:t>x, y</a:t>
            </a:r>
            <a:r>
              <a:rPr lang="zh-CN" altLang="en-US" sz="1600" dirty="0"/>
              <a:t>为集合，那就有另一个集合</a:t>
            </a:r>
            <a:r>
              <a:rPr lang="en-US" altLang="zh-CN" sz="1600" dirty="0"/>
              <a:t>{</a:t>
            </a:r>
            <a:r>
              <a:rPr lang="en-US" altLang="zh-CN" sz="1600" dirty="0" err="1"/>
              <a:t>x,y</a:t>
            </a:r>
            <a:r>
              <a:rPr lang="en-US" altLang="zh-CN" sz="1600" dirty="0"/>
              <a:t>}</a:t>
            </a:r>
            <a:r>
              <a:rPr lang="zh-CN" altLang="en-US" sz="1600" dirty="0"/>
              <a:t>包含</a:t>
            </a:r>
            <a:r>
              <a:rPr lang="en-US" altLang="zh-CN" sz="1600" dirty="0"/>
              <a:t>x</a:t>
            </a:r>
            <a:r>
              <a:rPr lang="zh-CN" altLang="en-US" sz="1600" dirty="0"/>
              <a:t>与</a:t>
            </a:r>
            <a:r>
              <a:rPr lang="en-US" altLang="zh-CN" sz="1600" dirty="0"/>
              <a:t>y</a:t>
            </a:r>
            <a:r>
              <a:rPr lang="zh-CN" altLang="en-US" sz="1600" dirty="0"/>
              <a:t>作为它的仅有元素。</a:t>
            </a:r>
          </a:p>
          <a:p>
            <a:r>
              <a:rPr lang="zh-CN" altLang="en-US" sz="1600" dirty="0"/>
              <a:t>并集公理：（</a:t>
            </a:r>
            <a:r>
              <a:rPr lang="en-US" altLang="zh-CN" sz="1600" dirty="0"/>
              <a:t>Axiom of union</a:t>
            </a:r>
            <a:r>
              <a:rPr lang="zh-CN" altLang="en-US" sz="1600" dirty="0"/>
              <a:t>）每一个集合也有一个并集。也就是说，对于每一个集合</a:t>
            </a:r>
            <a:r>
              <a:rPr lang="en-US" altLang="zh-CN" sz="1600" dirty="0"/>
              <a:t>x</a:t>
            </a:r>
            <a:r>
              <a:rPr lang="zh-CN" altLang="en-US" sz="1600" dirty="0"/>
              <a:t>，也总存在着另一个集合</a:t>
            </a:r>
            <a:r>
              <a:rPr lang="en-US" altLang="zh-CN" sz="1600" dirty="0"/>
              <a:t>y</a:t>
            </a:r>
            <a:r>
              <a:rPr lang="zh-CN" altLang="en-US" sz="1600" dirty="0"/>
              <a:t>，而</a:t>
            </a:r>
            <a:r>
              <a:rPr lang="en-US" altLang="zh-CN" sz="1600" dirty="0"/>
              <a:t>y</a:t>
            </a:r>
            <a:r>
              <a:rPr lang="zh-CN" altLang="en-US" sz="1600" dirty="0"/>
              <a:t>的元素也就是而且只会是</a:t>
            </a:r>
            <a:r>
              <a:rPr lang="en-US" altLang="zh-CN" sz="1600" dirty="0"/>
              <a:t>x</a:t>
            </a:r>
            <a:r>
              <a:rPr lang="zh-CN" altLang="en-US" sz="1600" dirty="0"/>
              <a:t>的元素的元素。</a:t>
            </a:r>
          </a:p>
          <a:p>
            <a:r>
              <a:rPr lang="zh-CN" altLang="en-US" sz="1600" dirty="0"/>
              <a:t>替代公理：（</a:t>
            </a:r>
            <a:r>
              <a:rPr lang="en-US" altLang="zh-CN" sz="1600" dirty="0"/>
              <a:t>Axiom schema of replacement</a:t>
            </a:r>
            <a:r>
              <a:rPr lang="zh-CN" altLang="en-US" sz="1600" dirty="0"/>
              <a:t>）若一个可定义的函数</a:t>
            </a:r>
            <a:r>
              <a:rPr lang="en-US" altLang="zh-CN" sz="1600" dirty="0"/>
              <a:t>f</a:t>
            </a:r>
            <a:r>
              <a:rPr lang="zh-CN" altLang="en-US" sz="1600" dirty="0"/>
              <a:t>的定义域为一集合，且对定义域的任一</a:t>
            </a:r>
            <a:r>
              <a:rPr lang="en-US" altLang="zh-CN" sz="1600" dirty="0"/>
              <a:t>x</a:t>
            </a:r>
            <a:r>
              <a:rPr lang="zh-CN" altLang="en-US" sz="1600" dirty="0"/>
              <a:t>，</a:t>
            </a:r>
            <a:r>
              <a:rPr lang="en-US" altLang="zh-CN" sz="1600" dirty="0"/>
              <a:t>f(x)</a:t>
            </a:r>
            <a:r>
              <a:rPr lang="zh-CN" altLang="en-US" sz="1600" dirty="0"/>
              <a:t>也都是集合，则</a:t>
            </a:r>
            <a:r>
              <a:rPr lang="en-US" altLang="zh-CN" sz="1600" dirty="0"/>
              <a:t>f</a:t>
            </a:r>
            <a:r>
              <a:rPr lang="zh-CN" altLang="en-US" sz="1600" dirty="0"/>
              <a:t>的值域会是一个集合的子集。</a:t>
            </a:r>
          </a:p>
          <a:p>
            <a:r>
              <a:rPr lang="zh-CN" altLang="en-US" sz="1600" dirty="0"/>
              <a:t>无穷公理：（</a:t>
            </a:r>
            <a:r>
              <a:rPr lang="en-US" altLang="zh-CN" sz="1600" dirty="0"/>
              <a:t>Axiom of infinity</a:t>
            </a:r>
            <a:r>
              <a:rPr lang="zh-CN" altLang="en-US" sz="1600" dirty="0"/>
              <a:t>）存在着一个集合</a:t>
            </a:r>
            <a:r>
              <a:rPr lang="en-US" altLang="zh-CN" sz="1600" dirty="0"/>
              <a:t>x</a:t>
            </a:r>
            <a:r>
              <a:rPr lang="zh-CN" altLang="en-US" sz="1600" dirty="0"/>
              <a:t>，空集</a:t>
            </a:r>
            <a:r>
              <a:rPr lang="en-US" altLang="zh-CN" sz="1600" dirty="0"/>
              <a:t>{ }</a:t>
            </a:r>
            <a:r>
              <a:rPr lang="zh-CN" altLang="en-US" sz="1600" dirty="0"/>
              <a:t>为其元素之一，且对于任何</a:t>
            </a:r>
            <a:r>
              <a:rPr lang="en-US" altLang="zh-CN" sz="1600" dirty="0"/>
              <a:t>x</a:t>
            </a:r>
            <a:r>
              <a:rPr lang="zh-CN" altLang="en-US" sz="1600" dirty="0"/>
              <a:t>中的元素</a:t>
            </a:r>
            <a:r>
              <a:rPr lang="en-US" altLang="zh-CN" sz="1600" dirty="0"/>
              <a:t>y</a:t>
            </a:r>
            <a:r>
              <a:rPr lang="zh-CN" altLang="en-US" sz="1600" dirty="0"/>
              <a:t>，</a:t>
            </a:r>
            <a:r>
              <a:rPr lang="en-US" altLang="zh-CN" sz="1600" dirty="0"/>
              <a:t>y ∪ {y}</a:t>
            </a:r>
            <a:r>
              <a:rPr lang="zh-CN" altLang="en-US" sz="1600" dirty="0"/>
              <a:t>也是</a:t>
            </a:r>
            <a:r>
              <a:rPr lang="en-US" altLang="zh-CN" sz="1600" dirty="0"/>
              <a:t>x</a:t>
            </a:r>
            <a:r>
              <a:rPr lang="zh-CN" altLang="en-US" sz="1600" dirty="0"/>
              <a:t>的元素。</a:t>
            </a:r>
          </a:p>
          <a:p>
            <a:r>
              <a:rPr lang="zh-CN" altLang="en-US" sz="1600" dirty="0"/>
              <a:t>幂集公理：（</a:t>
            </a:r>
            <a:r>
              <a:rPr lang="en-US" altLang="zh-CN" sz="1600" dirty="0"/>
              <a:t>Axiom of power set</a:t>
            </a:r>
            <a:r>
              <a:rPr lang="zh-CN" altLang="en-US" sz="1600" dirty="0"/>
              <a:t>）每一个集合也有其幂集。那就是，对于任何的</a:t>
            </a:r>
            <a:r>
              <a:rPr lang="en-US" altLang="zh-CN" sz="1600" dirty="0"/>
              <a:t>x</a:t>
            </a:r>
            <a:r>
              <a:rPr lang="zh-CN" altLang="en-US" sz="1600" dirty="0"/>
              <a:t>，存在着一个集合</a:t>
            </a:r>
            <a:r>
              <a:rPr lang="en-US" altLang="zh-CN" sz="1600" dirty="0"/>
              <a:t>y</a:t>
            </a:r>
            <a:r>
              <a:rPr lang="zh-CN" altLang="en-US" sz="1600" dirty="0"/>
              <a:t>，使</a:t>
            </a:r>
            <a:r>
              <a:rPr lang="en-US" altLang="zh-CN" sz="1600" dirty="0"/>
              <a:t>y</a:t>
            </a:r>
            <a:r>
              <a:rPr lang="zh-CN" altLang="en-US" sz="1600" dirty="0"/>
              <a:t>的元素是而且只会是</a:t>
            </a:r>
            <a:r>
              <a:rPr lang="en-US" altLang="zh-CN" sz="1600" dirty="0"/>
              <a:t>x</a:t>
            </a:r>
            <a:r>
              <a:rPr lang="zh-CN" altLang="en-US" sz="1600" dirty="0"/>
              <a:t>的子集。</a:t>
            </a:r>
          </a:p>
          <a:p>
            <a:r>
              <a:rPr lang="zh-CN" altLang="en-US" sz="1600" dirty="0"/>
              <a:t>选择公理：（</a:t>
            </a:r>
            <a:r>
              <a:rPr lang="en-US" altLang="zh-CN" sz="1600" dirty="0"/>
              <a:t>Axiom of choice</a:t>
            </a:r>
            <a:r>
              <a:rPr lang="zh-CN" altLang="en-US" sz="1600" dirty="0"/>
              <a:t>，</a:t>
            </a:r>
            <a:r>
              <a:rPr lang="en-US" altLang="zh-CN" sz="1600" dirty="0" err="1"/>
              <a:t>Zermelo's</a:t>
            </a:r>
            <a:r>
              <a:rPr lang="en-US" altLang="zh-CN" sz="1600" dirty="0"/>
              <a:t> version</a:t>
            </a:r>
            <a:r>
              <a:rPr lang="zh-CN" altLang="en-US" sz="1600" dirty="0"/>
              <a:t>）给出一个集合</a:t>
            </a:r>
            <a:r>
              <a:rPr lang="en-US" altLang="zh-CN" sz="1600" dirty="0"/>
              <a:t>x</a:t>
            </a:r>
            <a:r>
              <a:rPr lang="zh-CN" altLang="en-US" sz="1600" dirty="0"/>
              <a:t>，其元素皆为互不相交的非空集，那总存在着一个集合</a:t>
            </a:r>
            <a:r>
              <a:rPr lang="en-US" altLang="zh-CN" sz="1600" dirty="0"/>
              <a:t>y</a:t>
            </a:r>
            <a:r>
              <a:rPr lang="zh-CN" altLang="en-US" sz="1600" dirty="0"/>
              <a:t>（</a:t>
            </a:r>
            <a:r>
              <a:rPr lang="en-US" altLang="zh-CN" sz="1600" dirty="0"/>
              <a:t>x</a:t>
            </a:r>
            <a:r>
              <a:rPr lang="zh-CN" altLang="en-US" sz="1600" dirty="0"/>
              <a:t>的一个选择集合），包含</a:t>
            </a:r>
            <a:r>
              <a:rPr lang="en-US" altLang="zh-CN" sz="1600" dirty="0"/>
              <a:t>x</a:t>
            </a:r>
            <a:r>
              <a:rPr lang="zh-CN" altLang="en-US" sz="1600" dirty="0"/>
              <a:t>每一个元素的仅仅一个元素。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41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625272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ZFC</a:t>
            </a:r>
            <a:r>
              <a:rPr lang="zh-CN" altLang="en-US" dirty="0"/>
              <a:t>公理化集合论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42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986" y="1988840"/>
            <a:ext cx="7654249" cy="3096344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28922184-8B90-4E1A-A171-4DD14F69AA0D}"/>
              </a:ext>
            </a:extLst>
          </p:cNvPr>
          <p:cNvSpPr/>
          <p:nvPr/>
        </p:nvSpPr>
        <p:spPr>
          <a:xfrm>
            <a:off x="756120" y="5531658"/>
            <a:ext cx="7866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>
                <a:solidFill>
                  <a:srgbClr val="0F1115"/>
                </a:solidFill>
                <a:latin typeface="quote-cjk-patch"/>
              </a:rPr>
              <a:t>它说了一句听起来完全是“废话”的大实话，但一旦你承认这句废话，它就会像多米诺骨牌一样，推出大量匪夷所思、甚至颠覆物理直觉的结论。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39467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引言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781128"/>
          </a:xfrm>
        </p:spPr>
        <p:txBody>
          <a:bodyPr>
            <a:normAutofit/>
          </a:bodyPr>
          <a:lstStyle/>
          <a:p>
            <a:r>
              <a:rPr lang="zh-CN" altLang="en-US" dirty="0"/>
              <a:t>从朴素集合论到公理集合论</a:t>
            </a:r>
            <a:endParaRPr lang="en-US" altLang="zh-CN" dirty="0"/>
          </a:p>
          <a:p>
            <a:pPr lvl="1"/>
            <a:r>
              <a:rPr lang="en-US" altLang="zh-CN" dirty="0"/>
              <a:t>1900</a:t>
            </a:r>
            <a:r>
              <a:rPr lang="zh-CN" altLang="en-US" dirty="0"/>
              <a:t>年国际数学大会</a:t>
            </a:r>
            <a:endParaRPr lang="en-US" altLang="zh-CN" dirty="0"/>
          </a:p>
          <a:p>
            <a:pPr lvl="2"/>
            <a:r>
              <a:rPr lang="zh-CN" altLang="en-US" dirty="0"/>
              <a:t>庞加莱（</a:t>
            </a:r>
            <a:r>
              <a:rPr lang="en-US" altLang="zh-CN" dirty="0"/>
              <a:t>H. Poincare</a:t>
            </a:r>
            <a:r>
              <a:rPr lang="zh-CN" altLang="en-US" dirty="0"/>
              <a:t>）</a:t>
            </a:r>
            <a:r>
              <a:rPr lang="en-US" altLang="zh-CN" dirty="0"/>
              <a:t>: “</a:t>
            </a:r>
            <a:r>
              <a:rPr lang="zh-CN" altLang="en-US" dirty="0"/>
              <a:t>借助集合论</a:t>
            </a:r>
            <a:r>
              <a:rPr lang="en-US" altLang="zh-CN" dirty="0"/>
              <a:t>…</a:t>
            </a:r>
            <a:r>
              <a:rPr lang="zh-CN" altLang="en-US" dirty="0"/>
              <a:t>可以建造数学大厦</a:t>
            </a:r>
            <a:r>
              <a:rPr lang="en-US" altLang="zh-CN" dirty="0"/>
              <a:t>…</a:t>
            </a:r>
            <a:r>
              <a:rPr lang="zh-CN" altLang="en-US" dirty="0"/>
              <a:t>今天我们可以宣称绝对的严密已经实现了</a:t>
            </a:r>
            <a:r>
              <a:rPr lang="en-US" altLang="zh-CN" dirty="0"/>
              <a:t>!”</a:t>
            </a:r>
          </a:p>
          <a:p>
            <a:pPr lvl="1"/>
            <a:endParaRPr lang="en-US" altLang="zh-CN" dirty="0"/>
          </a:p>
          <a:p>
            <a:pPr lvl="1"/>
            <a:r>
              <a:rPr lang="zh-CN" altLang="en-US" dirty="0"/>
              <a:t>随后发现了</a:t>
            </a:r>
            <a:r>
              <a:rPr lang="en-US" altLang="zh-CN" dirty="0"/>
              <a:t>Cantor</a:t>
            </a:r>
            <a:r>
              <a:rPr lang="zh-CN" altLang="en-US" dirty="0"/>
              <a:t>集合论中的一些悖论</a:t>
            </a:r>
            <a:endParaRPr lang="en-US" altLang="zh-CN" dirty="0"/>
          </a:p>
          <a:p>
            <a:pPr lvl="2"/>
            <a:r>
              <a:rPr lang="zh-CN" altLang="en-US" dirty="0"/>
              <a:t>如</a:t>
            </a:r>
            <a:r>
              <a:rPr lang="en-US" altLang="zh-CN" dirty="0"/>
              <a:t>1901</a:t>
            </a:r>
            <a:r>
              <a:rPr lang="zh-CN" altLang="en-US" dirty="0"/>
              <a:t>年的</a:t>
            </a:r>
            <a:r>
              <a:rPr lang="zh-CN" altLang="en-US" dirty="0">
                <a:solidFill>
                  <a:srgbClr val="FF0000"/>
                </a:solidFill>
              </a:rPr>
              <a:t>罗素悖论</a:t>
            </a:r>
            <a:r>
              <a:rPr lang="zh-CN" altLang="en-US" dirty="0"/>
              <a:t>：理发师宣称“要给所有不自己理发的人理发”</a:t>
            </a:r>
            <a:endParaRPr lang="en-US" altLang="zh-CN" dirty="0"/>
          </a:p>
          <a:p>
            <a:pPr lvl="2"/>
            <a:endParaRPr lang="en-US" altLang="zh-CN" dirty="0"/>
          </a:p>
          <a:p>
            <a:pPr lvl="2"/>
            <a:endParaRPr lang="en-US" altLang="zh-CN" dirty="0"/>
          </a:p>
          <a:p>
            <a:pPr lvl="2"/>
            <a:r>
              <a:rPr lang="zh-CN" altLang="en-US" dirty="0"/>
              <a:t>弗雷格（</a:t>
            </a:r>
            <a:r>
              <a:rPr lang="en-US" altLang="zh-CN" dirty="0"/>
              <a:t>G. </a:t>
            </a:r>
            <a:r>
              <a:rPr lang="en-US" altLang="zh-CN" dirty="0" err="1"/>
              <a:t>Frege</a:t>
            </a:r>
            <a:r>
              <a:rPr lang="zh-CN" altLang="en-US" dirty="0"/>
              <a:t>）评论：当大厦竣工时基础却动摇了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5</a:t>
            </a:fld>
            <a:endParaRPr lang="zh-CN" altLang="en-US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BCBFEDE3-5CA0-442E-9C04-9DD9416AF049}"/>
              </a:ext>
            </a:extLst>
          </p:cNvPr>
          <p:cNvSpPr/>
          <p:nvPr/>
        </p:nvSpPr>
        <p:spPr>
          <a:xfrm>
            <a:off x="2246211" y="5157192"/>
            <a:ext cx="4886274" cy="46166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zh-CN" altLang="en-US" sz="2400" dirty="0"/>
              <a:t>现在的问题是 谁该为理发师理发？</a:t>
            </a:r>
          </a:p>
        </p:txBody>
      </p:sp>
    </p:spTree>
    <p:extLst>
      <p:ext uri="{BB962C8B-B14F-4D97-AF65-F5344CB8AC3E}">
        <p14:creationId xmlns:p14="http://schemas.microsoft.com/office/powerpoint/2010/main" val="485657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引言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3917032"/>
          </a:xfrm>
        </p:spPr>
        <p:txBody>
          <a:bodyPr>
            <a:normAutofit fontScale="92500" lnSpcReduction="20000"/>
          </a:bodyPr>
          <a:lstStyle/>
          <a:p>
            <a:r>
              <a:rPr lang="zh-CN" altLang="en-US" dirty="0"/>
              <a:t>朴素集合论可以依据</a:t>
            </a:r>
            <a:r>
              <a:rPr lang="zh-CN" altLang="en-US" dirty="0">
                <a:solidFill>
                  <a:srgbClr val="FF0000"/>
                </a:solidFill>
              </a:rPr>
              <a:t>概括原则</a:t>
            </a:r>
            <a:r>
              <a:rPr lang="en-US" altLang="zh-CN" dirty="0"/>
              <a:t>{</a:t>
            </a:r>
            <a:r>
              <a:rPr lang="zh-CN" altLang="en-US" dirty="0"/>
              <a:t>𝑥</a:t>
            </a:r>
            <a:r>
              <a:rPr lang="en-US" altLang="zh-CN" dirty="0"/>
              <a:t>|</a:t>
            </a:r>
            <a:r>
              <a:rPr lang="zh-CN" altLang="en-US" dirty="0"/>
              <a:t>𝑃</a:t>
            </a:r>
            <a:r>
              <a:rPr lang="en-US" altLang="zh-CN" dirty="0"/>
              <a:t>(</a:t>
            </a:r>
            <a:r>
              <a:rPr lang="zh-CN" altLang="en-US" dirty="0"/>
              <a:t>𝑥</a:t>
            </a:r>
            <a:r>
              <a:rPr lang="en-US" altLang="zh-CN" dirty="0"/>
              <a:t>)}</a:t>
            </a:r>
            <a:r>
              <a:rPr lang="zh-CN" altLang="en-US" dirty="0"/>
              <a:t>构建集合</a:t>
            </a:r>
            <a:endParaRPr lang="en-US" altLang="zh-CN" dirty="0"/>
          </a:p>
          <a:p>
            <a:pPr lvl="1"/>
            <a:r>
              <a:rPr lang="zh-CN" altLang="en-US" dirty="0"/>
              <a:t>对于任意一个性质</a:t>
            </a:r>
            <a:r>
              <a:rPr lang="en-US" altLang="zh-CN" dirty="0"/>
              <a:t>P(x)</a:t>
            </a:r>
            <a:r>
              <a:rPr lang="zh-CN" altLang="en-US" dirty="0"/>
              <a:t>，都存在一个集合 </a:t>
            </a:r>
            <a:r>
              <a:rPr lang="en-US" altLang="zh-CN" dirty="0"/>
              <a:t>S</a:t>
            </a:r>
            <a:r>
              <a:rPr lang="zh-CN" altLang="en-US" dirty="0"/>
              <a:t>，它恰好包含所有满足性质 </a:t>
            </a:r>
            <a:r>
              <a:rPr lang="en-US" altLang="zh-CN" dirty="0"/>
              <a:t>P(x) </a:t>
            </a:r>
            <a:r>
              <a:rPr lang="zh-CN" altLang="en-US" dirty="0"/>
              <a:t>的对象</a:t>
            </a:r>
            <a:endParaRPr lang="en-US" altLang="zh-CN" dirty="0"/>
          </a:p>
          <a:p>
            <a:pPr lvl="1"/>
            <a:endParaRPr lang="en-US" altLang="zh-CN" dirty="0"/>
          </a:p>
          <a:p>
            <a:r>
              <a:rPr lang="zh-CN" altLang="en-US" dirty="0"/>
              <a:t>罗素悖论：概括原则未必产生集合</a:t>
            </a:r>
            <a:endParaRPr lang="en-US" altLang="zh-CN" dirty="0"/>
          </a:p>
          <a:p>
            <a:pPr lvl="1"/>
            <a:r>
              <a:rPr lang="zh-CN" altLang="en-US" dirty="0"/>
              <a:t>定义性质𝑃：𝑥是不包含自身的集合，即𝑅</a:t>
            </a:r>
            <a:r>
              <a:rPr lang="en-US" altLang="zh-CN" dirty="0"/>
              <a:t>={</a:t>
            </a:r>
            <a:r>
              <a:rPr lang="zh-CN" altLang="en-US" dirty="0"/>
              <a:t>𝑥</a:t>
            </a:r>
            <a:r>
              <a:rPr lang="en-US" altLang="zh-CN" dirty="0"/>
              <a:t>|</a:t>
            </a:r>
            <a:r>
              <a:rPr lang="zh-CN" altLang="en-US" dirty="0"/>
              <a:t>𝑥∉𝑥</a:t>
            </a:r>
            <a:r>
              <a:rPr lang="en-US" altLang="zh-CN" dirty="0"/>
              <a:t>}</a:t>
            </a:r>
            <a:endParaRPr lang="en-US" altLang="zh-CN" dirty="0">
              <a:solidFill>
                <a:srgbClr val="FF0000"/>
              </a:solidFill>
            </a:endParaRPr>
          </a:p>
          <a:p>
            <a:pPr lvl="1"/>
            <a:r>
              <a:rPr lang="zh-CN" altLang="en-US" dirty="0"/>
              <a:t>𝑅是所有不包含自身的集合的集合，那么𝑅本身是否包含自身？</a:t>
            </a:r>
            <a:endParaRPr lang="en-US" altLang="zh-CN" dirty="0"/>
          </a:p>
          <a:p>
            <a:pPr lvl="2"/>
            <a:r>
              <a:rPr lang="zh-CN" altLang="en-US" dirty="0"/>
              <a:t>若集合𝑅属于𝑅，根据定义𝑅不属于𝑅；若𝑅不属于𝑅，根据定义𝑅属于𝑅</a:t>
            </a:r>
            <a:endParaRPr lang="en-US" altLang="zh-CN" dirty="0"/>
          </a:p>
          <a:p>
            <a:pPr lvl="1"/>
            <a:r>
              <a:rPr lang="zh-CN" altLang="en-US" dirty="0"/>
              <a:t>即若𝑅为集合则𝑅∈𝑅↔𝑅∉𝑅，故𝑅不为集合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00623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引言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1972816"/>
          </a:xfrm>
        </p:spPr>
        <p:txBody>
          <a:bodyPr>
            <a:normAutofit fontScale="92500" lnSpcReduction="10000"/>
          </a:bodyPr>
          <a:lstStyle/>
          <a:p>
            <a:r>
              <a:rPr lang="zh-CN" altLang="en-US" sz="2600" dirty="0"/>
              <a:t>罗素悖论是集合论迄今为止最著名的悖论，因其形式简单而意义深远。人们因此重新审视集合论，修改概括原则，用形式化方法讨论集合论，最终导致公理集合论的诞生</a:t>
            </a:r>
            <a:endParaRPr lang="en-US" altLang="zh-CN" sz="2600" dirty="0"/>
          </a:p>
          <a:p>
            <a:pPr lvl="1"/>
            <a:endParaRPr lang="en-US" altLang="zh-CN" sz="2300" dirty="0"/>
          </a:p>
          <a:p>
            <a:r>
              <a:rPr lang="zh-CN" altLang="en-US" sz="2600" dirty="0"/>
              <a:t>公理化集合论如何解决罗素悖论：</a:t>
            </a:r>
            <a:endParaRPr lang="en-US" altLang="zh-CN" sz="2600" dirty="0"/>
          </a:p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7</a:t>
            </a:fld>
            <a:endParaRPr lang="zh-CN" altLang="en-US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9FA5FBA-B2D1-441D-9771-7D9715B825B4}"/>
              </a:ext>
            </a:extLst>
          </p:cNvPr>
          <p:cNvSpPr/>
          <p:nvPr/>
        </p:nvSpPr>
        <p:spPr>
          <a:xfrm>
            <a:off x="1062087" y="3573016"/>
            <a:ext cx="73983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+mn-ea"/>
              </a:rPr>
              <a:t>在朴素集合论基础上，通过公理对集合加以限制。</a:t>
            </a:r>
            <a:endParaRPr lang="en-US" altLang="zh-CN" sz="2400" b="1" dirty="0">
              <a:latin typeface="+mn-ea"/>
            </a:endParaRPr>
          </a:p>
          <a:p>
            <a:r>
              <a:rPr lang="zh-CN" altLang="en-US" sz="2400" b="1" dirty="0">
                <a:latin typeface="+mn-ea"/>
              </a:rPr>
              <a:t>例如：</a:t>
            </a:r>
            <a:r>
              <a:rPr lang="en-US" altLang="zh-CN" sz="2400" b="1" dirty="0">
                <a:latin typeface="+mn-ea"/>
              </a:rPr>
              <a:t>ZF</a:t>
            </a:r>
            <a:r>
              <a:rPr lang="zh-CN" altLang="en-US" sz="2400" b="1" dirty="0">
                <a:latin typeface="+mn-ea"/>
              </a:rPr>
              <a:t>公理化集合论的正则公理避免了罗素悖论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E8536C06-8057-4467-9EB4-9B1D2AF8CD0A}"/>
                  </a:ext>
                </a:extLst>
              </p:cNvPr>
              <p:cNvSpPr/>
              <p:nvPr/>
            </p:nvSpPr>
            <p:spPr>
              <a:xfrm>
                <a:off x="1062087" y="4598056"/>
                <a:ext cx="7200800" cy="16312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CN" altLang="en-US" sz="2400" b="1" dirty="0">
                    <a:latin typeface="+mn-ea"/>
                  </a:rPr>
                  <a:t>正则公理：每一个非空集合</a:t>
                </a:r>
                <a:r>
                  <a:rPr lang="en-US" altLang="zh-CN" sz="2400" b="1" dirty="0">
                    <a:latin typeface="+mn-ea"/>
                  </a:rPr>
                  <a:t>x</a:t>
                </a:r>
                <a:r>
                  <a:rPr lang="zh-CN" altLang="en-US" sz="2400" b="1" dirty="0">
                    <a:latin typeface="+mn-ea"/>
                  </a:rPr>
                  <a:t>，总包含着一元素</a:t>
                </a:r>
                <a:r>
                  <a:rPr lang="en-US" altLang="zh-CN" sz="2400" b="1" dirty="0">
                    <a:latin typeface="+mn-ea"/>
                  </a:rPr>
                  <a:t>y</a:t>
                </a:r>
                <a:r>
                  <a:rPr lang="zh-CN" altLang="en-US" sz="2400" b="1" dirty="0">
                    <a:latin typeface="+mn-ea"/>
                  </a:rPr>
                  <a:t>，使</a:t>
                </a:r>
                <a:r>
                  <a:rPr lang="en-US" altLang="zh-CN" sz="2400" b="1" dirty="0">
                    <a:latin typeface="+mn-ea"/>
                  </a:rPr>
                  <a:t>x</a:t>
                </a:r>
                <a:r>
                  <a:rPr lang="zh-CN" altLang="en-US" sz="2400" b="1" dirty="0">
                    <a:latin typeface="+mn-ea"/>
                  </a:rPr>
                  <a:t>与</a:t>
                </a:r>
                <a:r>
                  <a:rPr lang="en-US" altLang="zh-CN" sz="2400" b="1" dirty="0">
                    <a:latin typeface="+mn-ea"/>
                  </a:rPr>
                  <a:t>y</a:t>
                </a:r>
                <a:r>
                  <a:rPr lang="zh-CN" altLang="en-US" sz="2400" b="1" dirty="0">
                    <a:latin typeface="+mn-ea"/>
                  </a:rPr>
                  <a:t>为不相交。</a:t>
                </a:r>
                <a:endParaRPr lang="en-US" altLang="zh-CN" sz="2400" b="1" dirty="0">
                  <a:latin typeface="+mn-ea"/>
                </a:endParaRPr>
              </a:p>
              <a:p>
                <a:r>
                  <a:rPr lang="zh-CN" altLang="en-US" sz="2400" b="1" dirty="0">
                    <a:latin typeface="+mn-ea"/>
                  </a:rPr>
                  <a:t>对于集合</a:t>
                </a:r>
                <a:r>
                  <a:rPr lang="en-US" altLang="zh-CN" sz="2400" b="1" dirty="0">
                    <a:latin typeface="+mn-ea"/>
                  </a:rPr>
                  <a:t>x</a:t>
                </a:r>
                <a:r>
                  <a:rPr lang="zh-CN" altLang="en-US" sz="2400" b="1" dirty="0">
                    <a:latin typeface="+mn-ea"/>
                  </a:rPr>
                  <a:t>，根据正则公理有：</a:t>
                </a:r>
                <a:r>
                  <a:rPr lang="en-US" altLang="zh-CN" sz="2400" b="1" dirty="0">
                    <a:latin typeface="+mn-ea"/>
                  </a:rPr>
                  <a:t>{x}</a:t>
                </a:r>
                <a:r>
                  <a:rPr lang="zh-CN" altLang="en-US" sz="2400" b="1" dirty="0">
                    <a:latin typeface="+mn-ea"/>
                  </a:rPr>
                  <a:t>里面有一个元素跟</a:t>
                </a:r>
                <a:r>
                  <a:rPr lang="en-US" altLang="zh-CN" sz="2400" b="1" dirty="0">
                    <a:latin typeface="+mn-ea"/>
                  </a:rPr>
                  <a:t>{x}</a:t>
                </a:r>
                <a:r>
                  <a:rPr lang="zh-CN" altLang="en-US" sz="2400" b="1" dirty="0">
                    <a:latin typeface="+mn-ea"/>
                  </a:rPr>
                  <a:t>交集为空，</a:t>
                </a:r>
                <a:r>
                  <a:rPr lang="zh-CN" altLang="en-US" sz="2400" b="1" dirty="0">
                    <a:solidFill>
                      <a:schemeClr val="tx1"/>
                    </a:solidFill>
                    <a:latin typeface="+mn-ea"/>
                  </a:rPr>
                  <a:t>即</a:t>
                </a:r>
                <a14:m>
                  <m:oMath xmlns:m="http://schemas.openxmlformats.org/officeDocument/2006/math">
                    <m:r>
                      <a:rPr lang="en-US" altLang="zh-CN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  <m:r>
                      <m:rPr>
                        <m:nor/>
                      </m:rPr>
                      <a:rPr lang="zh-CN" altLang="en-US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∩</m:t>
                    </m:r>
                    <m:r>
                      <a:rPr lang="en-US" altLang="zh-CN" sz="2400" b="1" i="1" dirty="0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altLang="zh-CN" sz="2400" b="1" i="1" dirty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altLang="zh-CN" sz="2400" b="1" i="1" dirty="0" smtClean="0">
                        <a:latin typeface="Cambria Math" panose="02040503050406030204" pitchFamily="18" charset="0"/>
                      </a:rPr>
                      <m:t>}</m:t>
                    </m:r>
                    <m:r>
                      <a:rPr lang="en-US" altLang="zh-CN" sz="2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CN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zh-CN" altLang="en-US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∅</m:t>
                    </m:r>
                    <m:r>
                      <a:rPr lang="zh-CN" altLang="en-US" sz="2400" b="1" i="1" dirty="0" smtClean="0">
                        <a:latin typeface="Cambria Math" panose="02040503050406030204" pitchFamily="18" charset="0"/>
                      </a:rPr>
                      <m:t>，</m:t>
                    </m:r>
                    <m:r>
                      <m:rPr>
                        <m:nor/>
                      </m:rPr>
                      <a:rPr lang="zh-CN" altLang="en-US" sz="2400" b="1" dirty="0">
                        <a:latin typeface="+mn-ea"/>
                      </a:rPr>
                      <m:t>即</m:t>
                    </m:r>
                    <m:r>
                      <a:rPr lang="en-US" altLang="zh-CN" sz="2400" b="1" i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𝐱</m:t>
                    </m:r>
                    <m:r>
                      <a:rPr lang="en-US" altLang="zh-CN" sz="2400" b="1" i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∉</m:t>
                    </m:r>
                    <m:r>
                      <a:rPr lang="en-US" altLang="zh-CN" sz="2400" b="1" i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𝐱</m:t>
                    </m:r>
                  </m:oMath>
                </a14:m>
                <a:r>
                  <a:rPr lang="zh-CN" alt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。</a:t>
                </a:r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E8536C06-8057-4467-9EB4-9B1D2AF8CD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087" y="4598056"/>
                <a:ext cx="7200800" cy="1631216"/>
              </a:xfrm>
              <a:prstGeom prst="rect">
                <a:avLst/>
              </a:prstGeom>
              <a:blipFill>
                <a:blip r:embed="rId3"/>
                <a:stretch>
                  <a:fillRect l="-1270" t="-2985" r="-1016" b="-41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3816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E52F65-C6A4-4747-A000-A978DB001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康托与集合论的诞生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ABD663F-C05C-4D2C-A251-74EEAB41A68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CN" altLang="en-US" dirty="0"/>
              <a:t>格奥尔格</a:t>
            </a:r>
            <a:r>
              <a:rPr lang="en-US" altLang="zh-CN" dirty="0"/>
              <a:t>·</a:t>
            </a:r>
            <a:r>
              <a:rPr lang="zh-CN" altLang="en-US" dirty="0"/>
              <a:t>康托（</a:t>
            </a:r>
            <a:r>
              <a:rPr lang="en-US" altLang="zh-CN" dirty="0"/>
              <a:t>Georg Cantor, 1845-1918</a:t>
            </a:r>
            <a:r>
              <a:rPr lang="zh-CN" altLang="en-US" dirty="0"/>
              <a:t>）生于俄国圣彼得堡，后移居德国。他在柏林大学获得博士学位，研究核心为函数的三角级数展开。在研究过程中，康托发现有必要将具有特定性质的点归为一类，由此创立了点集概念，并将其推广至一般性集合。</a:t>
            </a:r>
          </a:p>
          <a:p>
            <a:pPr lvl="1"/>
            <a:r>
              <a:rPr lang="en-US" altLang="zh-CN" dirty="0"/>
              <a:t>1. </a:t>
            </a:r>
            <a:r>
              <a:rPr lang="zh-CN" altLang="en-US" dirty="0"/>
              <a:t>集合论作为数学分支的开端通常以康托的工作为标志，进入二十世纪后逐步成为所有数学分支的共同理论基础。</a:t>
            </a:r>
          </a:p>
          <a:p>
            <a:pPr lvl="1"/>
            <a:r>
              <a:rPr lang="en-US" altLang="zh-CN" dirty="0"/>
              <a:t>2. </a:t>
            </a:r>
            <a:r>
              <a:rPr lang="zh-CN" altLang="en-US" dirty="0"/>
              <a:t>这一理论深刻影响了数学的语言体系和推理方式，使“集合”成为描述数学对象的基本范式。</a:t>
            </a:r>
          </a:p>
          <a:p>
            <a:pPr lvl="1"/>
            <a:r>
              <a:rPr lang="en-US" altLang="zh-CN" dirty="0"/>
              <a:t>3. </a:t>
            </a:r>
            <a:r>
              <a:rPr lang="zh-CN" altLang="en-US" dirty="0"/>
              <a:t>高中数学已涉及集合的基础知识，大学阶段将引入更严格的公理化定义和丰富的运算规则。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7E7B076-25CA-4DD9-9F51-F57EB6338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8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25047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集合的概念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337477" y="1600200"/>
            <a:ext cx="8671744" cy="4495800"/>
          </a:xfrm>
        </p:spPr>
        <p:txBody>
          <a:bodyPr/>
          <a:lstStyle/>
          <a:p>
            <a:r>
              <a:rPr lang="zh-CN" altLang="en-US" dirty="0"/>
              <a:t>集合没有明确的定义，</a:t>
            </a:r>
            <a:r>
              <a:rPr lang="en-US" altLang="zh-CN" dirty="0" err="1"/>
              <a:t>G.Cantor</a:t>
            </a:r>
            <a:r>
              <a:rPr lang="zh-CN" altLang="en-US" dirty="0"/>
              <a:t>给出了一种刻划：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9</a:t>
            </a:fld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1590" y="2864570"/>
            <a:ext cx="1844933" cy="2738764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630112" y="2371904"/>
            <a:ext cx="6093531" cy="372409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“吾人直观或思维之对象，如为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相异而确定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之物，其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总括之全体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即谓之集合，其组成此集合之物谓之集合之元素。</a:t>
            </a:r>
          </a:p>
          <a:p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通常用大写字母表示集合，如</a:t>
            </a:r>
            <a:r>
              <a:rPr lang="zh-CN" altLang="en-US" sz="2400" dirty="0">
                <a:latin typeface="Cambria Math" panose="02040503050406030204" pitchFamily="18" charset="0"/>
                <a:ea typeface="黑体" panose="02010609060101010101" pitchFamily="49" charset="-122"/>
              </a:rPr>
              <a:t>𝐴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zh-CN" altLang="en-US" sz="2400" dirty="0">
                <a:latin typeface="Cambria Math" panose="02040503050406030204" pitchFamily="18" charset="0"/>
                <a:ea typeface="宋体" panose="02010600030101010101" pitchFamily="2" charset="-122"/>
              </a:rPr>
              <a:t>𝐵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zh-CN" altLang="en-US" sz="2400" dirty="0">
                <a:latin typeface="Cambria Math" panose="02040503050406030204" pitchFamily="18" charset="0"/>
                <a:ea typeface="宋体" panose="02010600030101010101" pitchFamily="2" charset="-122"/>
              </a:rPr>
              <a:t>𝐶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等，用小写字母表示元素，如</a:t>
            </a:r>
            <a:r>
              <a:rPr lang="zh-CN" altLang="en-US" sz="2400" dirty="0">
                <a:latin typeface="Cambria Math" panose="02040503050406030204" pitchFamily="18" charset="0"/>
                <a:ea typeface="黑体" panose="02010609060101010101" pitchFamily="49" charset="-122"/>
              </a:rPr>
              <a:t>𝑎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zh-CN" altLang="en-US" sz="2400" dirty="0">
                <a:latin typeface="Cambria Math" panose="02040503050406030204" pitchFamily="18" charset="0"/>
                <a:ea typeface="宋体" panose="02010600030101010101" pitchFamily="2" charset="-122"/>
              </a:rPr>
              <a:t>𝑏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zh-CN" altLang="en-US" sz="2400" dirty="0">
                <a:latin typeface="Cambria Math" panose="02040503050406030204" pitchFamily="18" charset="0"/>
                <a:ea typeface="宋体" panose="02010600030101010101" pitchFamily="2" charset="-122"/>
              </a:rPr>
              <a:t>𝑐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等。若集合</a:t>
            </a:r>
            <a:r>
              <a:rPr lang="zh-CN" altLang="en-US" sz="2400" dirty="0">
                <a:latin typeface="Cambria Math" panose="02040503050406030204" pitchFamily="18" charset="0"/>
                <a:ea typeface="黑体" panose="02010609060101010101" pitchFamily="49" charset="-122"/>
              </a:rPr>
              <a:t>𝐴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系由</a:t>
            </a:r>
            <a:r>
              <a:rPr lang="zh-CN" altLang="en-US" sz="2400" dirty="0">
                <a:latin typeface="Cambria Math" panose="02040503050406030204" pitchFamily="18" charset="0"/>
                <a:ea typeface="黑体" panose="02010609060101010101" pitchFamily="49" charset="-122"/>
              </a:rPr>
              <a:t>𝑎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zh-CN" altLang="en-US" sz="2400" dirty="0">
                <a:latin typeface="Cambria Math" panose="02040503050406030204" pitchFamily="18" charset="0"/>
                <a:ea typeface="宋体" panose="02010600030101010101" pitchFamily="2" charset="-122"/>
              </a:rPr>
              <a:t>𝑏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zh-CN" altLang="en-US" sz="2400" dirty="0">
                <a:latin typeface="Cambria Math" panose="02040503050406030204" pitchFamily="18" charset="0"/>
                <a:ea typeface="宋体" panose="02010600030101010101" pitchFamily="2" charset="-122"/>
              </a:rPr>
              <a:t>𝑐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等诸元素所组成，则表如</a:t>
            </a:r>
            <a:r>
              <a:rPr lang="zh-CN" altLang="en-US" sz="2400" dirty="0">
                <a:latin typeface="Cambria Math" panose="02040503050406030204" pitchFamily="18" charset="0"/>
                <a:ea typeface="黑体" panose="02010609060101010101" pitchFamily="49" charset="-122"/>
              </a:rPr>
              <a:t>𝐴</a:t>
            </a:r>
            <a:r>
              <a:rPr lang="en-US" altLang="zh-CN" sz="2400" dirty="0">
                <a:latin typeface="Cambria Math" panose="02040503050406030204" pitchFamily="18" charset="0"/>
                <a:ea typeface="黑体" panose="02010609060101010101" pitchFamily="49" charset="-122"/>
              </a:rPr>
              <a:t>={</a:t>
            </a:r>
            <a:r>
              <a:rPr lang="zh-CN" altLang="en-US" sz="2400" dirty="0">
                <a:latin typeface="Cambria Math" panose="02040503050406030204" pitchFamily="18" charset="0"/>
                <a:ea typeface="黑体" panose="02010609060101010101" pitchFamily="49" charset="-122"/>
              </a:rPr>
              <a:t>𝑎</a:t>
            </a:r>
            <a:r>
              <a:rPr lang="en-US" altLang="zh-CN" sz="2400" dirty="0">
                <a:latin typeface="Cambria Math" panose="02040503050406030204" pitchFamily="18" charset="0"/>
                <a:ea typeface="黑体" panose="02010609060101010101" pitchFamily="49" charset="-122"/>
              </a:rPr>
              <a:t>,</a:t>
            </a:r>
            <a:r>
              <a:rPr lang="zh-CN" altLang="en-US" sz="2400" dirty="0">
                <a:latin typeface="Cambria Math" panose="02040503050406030204" pitchFamily="18" charset="0"/>
                <a:ea typeface="黑体" panose="02010609060101010101" pitchFamily="49" charset="-122"/>
              </a:rPr>
              <a:t>𝑏</a:t>
            </a:r>
            <a:r>
              <a:rPr lang="en-US" altLang="zh-CN" sz="2400" dirty="0">
                <a:latin typeface="Cambria Math" panose="02040503050406030204" pitchFamily="18" charset="0"/>
                <a:ea typeface="黑体" panose="02010609060101010101" pitchFamily="49" charset="-122"/>
              </a:rPr>
              <a:t>,</a:t>
            </a:r>
            <a:r>
              <a:rPr lang="zh-CN" altLang="en-US" sz="2400" dirty="0">
                <a:latin typeface="Cambria Math" panose="02040503050406030204" pitchFamily="18" charset="0"/>
                <a:ea typeface="黑体" panose="02010609060101010101" pitchFamily="49" charset="-122"/>
              </a:rPr>
              <a:t>𝑐</a:t>
            </a:r>
            <a:r>
              <a:rPr lang="en-US" altLang="zh-CN" sz="2400" dirty="0">
                <a:latin typeface="Cambria Math" panose="02040503050406030204" pitchFamily="18" charset="0"/>
                <a:ea typeface="黑体" panose="02010609060101010101" pitchFamily="49" charset="-122"/>
              </a:rPr>
              <a:t>,⋯}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，而</a:t>
            </a:r>
            <a:r>
              <a:rPr lang="zh-CN" altLang="en-US" sz="2400" dirty="0">
                <a:latin typeface="Cambria Math" panose="02040503050406030204" pitchFamily="18" charset="0"/>
                <a:ea typeface="黑体" panose="02010609060101010101" pitchFamily="49" charset="-122"/>
              </a:rPr>
              <a:t>𝑎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为</a:t>
            </a:r>
            <a:r>
              <a:rPr lang="zh-CN" altLang="en-US" sz="2400" dirty="0">
                <a:latin typeface="Cambria Math" panose="02040503050406030204" pitchFamily="18" charset="0"/>
                <a:ea typeface="黑体" panose="02010609060101010101" pitchFamily="49" charset="-122"/>
              </a:rPr>
              <a:t>𝐴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之元素，亦常用</a:t>
            </a:r>
            <a:r>
              <a:rPr lang="zh-CN" altLang="en-US" sz="2400" dirty="0">
                <a:latin typeface="Cambria Math" panose="02040503050406030204" pitchFamily="18" charset="0"/>
                <a:ea typeface="黑体" panose="02010609060101010101" pitchFamily="49" charset="-122"/>
              </a:rPr>
              <a:t>𝑎∈𝐴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之记号表之者，</a:t>
            </a:r>
            <a:r>
              <a:rPr lang="zh-CN" altLang="en-US" sz="2400" dirty="0">
                <a:latin typeface="Cambria Math" panose="02040503050406030204" pitchFamily="18" charset="0"/>
                <a:ea typeface="黑体" panose="02010609060101010101" pitchFamily="49" charset="-122"/>
              </a:rPr>
              <a:t>𝑎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非</a:t>
            </a:r>
            <a:r>
              <a:rPr lang="zh-CN" altLang="en-US" sz="2400" dirty="0">
                <a:latin typeface="Cambria Math" panose="02040503050406030204" pitchFamily="18" charset="0"/>
                <a:ea typeface="黑体" panose="02010609060101010101" pitchFamily="49" charset="-122"/>
              </a:rPr>
              <a:t>𝐴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之元素，则记如</a:t>
            </a:r>
            <a:r>
              <a:rPr lang="zh-CN" altLang="en-US" sz="2400" dirty="0">
                <a:latin typeface="Cambria Math" panose="02040503050406030204" pitchFamily="18" charset="0"/>
                <a:ea typeface="黑体" panose="02010609060101010101" pitchFamily="49" charset="-122"/>
              </a:rPr>
              <a:t>𝑎∉𝐴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。”</a:t>
            </a:r>
            <a:endParaRPr lang="en-US" altLang="zh-CN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（肖文灿译于</a:t>
            </a:r>
            <a:r>
              <a:rPr lang="en-US" altLang="zh-CN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1939</a:t>
            </a:r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年，</a:t>
            </a:r>
            <a:r>
              <a:rPr lang="en-US" altLang="zh-CN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《</a:t>
            </a:r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集合论初步</a:t>
            </a:r>
            <a:r>
              <a:rPr lang="en-US" altLang="zh-CN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》</a:t>
            </a:r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</a:rPr>
              <a:t>，商务印书馆）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2305587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性">
  <a:themeElements>
    <a:clrScheme name="中性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性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中性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2806</TotalTime>
  <Words>3960</Words>
  <Application>Microsoft Office PowerPoint</Application>
  <PresentationFormat>全屏显示(4:3)</PresentationFormat>
  <Paragraphs>371</Paragraphs>
  <Slides>42</Slides>
  <Notes>23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42</vt:i4>
      </vt:variant>
    </vt:vector>
  </HeadingPairs>
  <TitlesOfParts>
    <vt:vector size="56" baseType="lpstr">
      <vt:lpstr>quote-cjk-patch</vt:lpstr>
      <vt:lpstr>黑体</vt:lpstr>
      <vt:lpstr>华文仿宋</vt:lpstr>
      <vt:lpstr>华文楷体</vt:lpstr>
      <vt:lpstr>宋体</vt:lpstr>
      <vt:lpstr>Arial</vt:lpstr>
      <vt:lpstr>Calibri</vt:lpstr>
      <vt:lpstr>Cambria Math</vt:lpstr>
      <vt:lpstr>Symbol</vt:lpstr>
      <vt:lpstr>Times New Roman</vt:lpstr>
      <vt:lpstr>Tw Cen MT</vt:lpstr>
      <vt:lpstr>Wingdings</vt:lpstr>
      <vt:lpstr>Wingdings 2</vt:lpstr>
      <vt:lpstr>中性</vt:lpstr>
      <vt:lpstr>集合及其运算</vt:lpstr>
      <vt:lpstr>回顾</vt:lpstr>
      <vt:lpstr>本节提要</vt:lpstr>
      <vt:lpstr>引言</vt:lpstr>
      <vt:lpstr>引言</vt:lpstr>
      <vt:lpstr>引言</vt:lpstr>
      <vt:lpstr>引言</vt:lpstr>
      <vt:lpstr>康托与集合论的诞生</vt:lpstr>
      <vt:lpstr>集合的概念</vt:lpstr>
      <vt:lpstr>例</vt:lpstr>
      <vt:lpstr>外延公理与概括原则</vt:lpstr>
      <vt:lpstr>本节提要</vt:lpstr>
      <vt:lpstr>集合的大小</vt:lpstr>
      <vt:lpstr>子集</vt:lpstr>
      <vt:lpstr>空集</vt:lpstr>
      <vt:lpstr>空集</vt:lpstr>
      <vt:lpstr>由集合定义自然数</vt:lpstr>
      <vt:lpstr>有关自然数的若干命题</vt:lpstr>
      <vt:lpstr>无穷公理</vt:lpstr>
      <vt:lpstr>幂集</vt:lpstr>
      <vt:lpstr>笛卡尔积</vt:lpstr>
      <vt:lpstr>笛卡尔积</vt:lpstr>
      <vt:lpstr>本节提要</vt:lpstr>
      <vt:lpstr>集合运算</vt:lpstr>
      <vt:lpstr>例</vt:lpstr>
      <vt:lpstr>广义交和广义并</vt:lpstr>
      <vt:lpstr>例</vt:lpstr>
      <vt:lpstr>空集的广义交不是一个集合</vt:lpstr>
      <vt:lpstr>最小上界和最大下界</vt:lpstr>
      <vt:lpstr>集合与谓词逻辑</vt:lpstr>
      <vt:lpstr>集合恒等式</vt:lpstr>
      <vt:lpstr>集合恒等式</vt:lpstr>
      <vt:lpstr>集合恒等式</vt:lpstr>
      <vt:lpstr>集合公式的基本证明方式</vt:lpstr>
      <vt:lpstr>集合公式的基本证明方式</vt:lpstr>
      <vt:lpstr>集合公式的基本证明方式</vt:lpstr>
      <vt:lpstr>集合公式的基本证明方式</vt:lpstr>
      <vt:lpstr>集合公式的基本证明方式</vt:lpstr>
      <vt:lpstr>本节小结</vt:lpstr>
      <vt:lpstr>恩斯特·策梅洛</vt:lpstr>
      <vt:lpstr>ZFC公理化集合论</vt:lpstr>
      <vt:lpstr>ZFC公理化集合论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唐斌</dc:creator>
  <cp:lastModifiedBy>姚远</cp:lastModifiedBy>
  <cp:revision>451</cp:revision>
  <dcterms:created xsi:type="dcterms:W3CDTF">2016-02-22T01:45:17Z</dcterms:created>
  <dcterms:modified xsi:type="dcterms:W3CDTF">2026-09-09T08:03:28Z</dcterms:modified>
</cp:coreProperties>
</file>