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oboto Mon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RobotoMono-bold.fntdata"/><Relationship Id="rId10" Type="http://schemas.openxmlformats.org/officeDocument/2006/relationships/slide" Target="slides/slide5.xml"/><Relationship Id="rId21" Type="http://schemas.openxmlformats.org/officeDocument/2006/relationships/font" Target="fonts/RobotoMono-regular.fntdata"/><Relationship Id="rId13" Type="http://schemas.openxmlformats.org/officeDocument/2006/relationships/slide" Target="slides/slide8.xml"/><Relationship Id="rId24" Type="http://schemas.openxmlformats.org/officeDocument/2006/relationships/font" Target="fonts/RobotoMono-boldItalic.fntdata"/><Relationship Id="rId12" Type="http://schemas.openxmlformats.org/officeDocument/2006/relationships/slide" Target="slides/slide7.xml"/><Relationship Id="rId23" Type="http://schemas.openxmlformats.org/officeDocument/2006/relationships/font" Target="fonts/RobotoMon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df1dc46bf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df1dc46b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df1dc46b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5df1dc46b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df1dc46bf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5df1dc46bf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df1dc46bf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5df1dc46b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df1dc46b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df1dc46b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df1dc46b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df1dc46b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df1dc46b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df1dc46b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5df1dc46b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5df1dc46b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5df1dc46bf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5df1dc46bf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df1dc46bf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5df1dc46b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deac1642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deac164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deac1642a_0_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deac1642a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deac1642a_0_3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deac1642a_0_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deac1642a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deac1642a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 Mono"/>
              <a:buNone/>
              <a:defRPr sz="28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Inheritance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 / 23 / 2019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Alex Stennet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Inheritance</a:t>
            </a:r>
            <a:endParaRPr/>
          </a:p>
        </p:txBody>
      </p:sp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311700" y="1152475"/>
            <a:ext cx="8520600" cy="7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can implement specialized classes using </a:t>
            </a:r>
            <a:r>
              <a:rPr lang="en">
                <a:solidFill>
                  <a:srgbClr val="4A86E8"/>
                </a:solidFill>
              </a:rPr>
              <a:t>inheritance</a:t>
            </a:r>
            <a:r>
              <a:rPr lang="en"/>
              <a:t>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The class definition allows us to specify that a new class inherits from a superclass:</a:t>
            </a:r>
            <a:endParaRPr/>
          </a:p>
        </p:txBody>
      </p:sp>
      <p:sp>
        <p:nvSpPr>
          <p:cNvPr id="143" name="Google Shape;143;p22"/>
          <p:cNvSpPr txBox="1"/>
          <p:nvPr/>
        </p:nvSpPr>
        <p:spPr>
          <a:xfrm>
            <a:off x="2454300" y="2127150"/>
            <a:ext cx="4235400" cy="572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AB4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&lt;Class Name&gt;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674EA7"/>
                </a:solidFill>
                <a:latin typeface="Roboto Mono"/>
                <a:ea typeface="Roboto Mono"/>
                <a:cs typeface="Roboto Mono"/>
                <a:sym typeface="Roboto Mono"/>
              </a:rPr>
              <a:t>&lt;Superclass Name&gt;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   &lt;suite&gt;</a:t>
            </a:r>
            <a:endParaRPr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4" name="Google Shape;144;p22"/>
          <p:cNvSpPr txBox="1"/>
          <p:nvPr>
            <p:ph idx="1" type="body"/>
          </p:nvPr>
        </p:nvSpPr>
        <p:spPr>
          <a:xfrm>
            <a:off x="311700" y="2900825"/>
            <a:ext cx="8520600" cy="14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call the more specialized class a </a:t>
            </a:r>
            <a:r>
              <a:rPr lang="en">
                <a:solidFill>
                  <a:srgbClr val="4A86E8"/>
                </a:solidFill>
              </a:rPr>
              <a:t>subclass</a:t>
            </a:r>
            <a:r>
              <a:rPr lang="en"/>
              <a:t> of the general class and the general class a </a:t>
            </a:r>
            <a:r>
              <a:rPr lang="en">
                <a:solidFill>
                  <a:srgbClr val="4A86E8"/>
                </a:solidFill>
              </a:rPr>
              <a:t>superclass</a:t>
            </a:r>
            <a:r>
              <a:rPr lang="en"/>
              <a:t> of the specialized class.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The subclass </a:t>
            </a:r>
            <a:r>
              <a:rPr lang="en">
                <a:solidFill>
                  <a:srgbClr val="4A86E8"/>
                </a:solidFill>
              </a:rPr>
              <a:t>inherits</a:t>
            </a:r>
            <a:r>
              <a:rPr lang="en"/>
              <a:t> </a:t>
            </a:r>
            <a:r>
              <a:rPr i="1" lang="en"/>
              <a:t>all</a:t>
            </a:r>
            <a:r>
              <a:rPr lang="en"/>
              <a:t> class attributes of the superclass.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The subclass can </a:t>
            </a:r>
            <a:r>
              <a:rPr lang="en">
                <a:solidFill>
                  <a:srgbClr val="4A86E8"/>
                </a:solidFill>
              </a:rPr>
              <a:t>override</a:t>
            </a:r>
            <a:r>
              <a:rPr lang="en"/>
              <a:t> attributes to specify how it is different from the superclass</a:t>
            </a:r>
            <a:r>
              <a:rPr lang="en"/>
              <a:t>.</a:t>
            </a:r>
            <a:endParaRPr/>
          </a:p>
        </p:txBody>
      </p:sp>
      <p:sp>
        <p:nvSpPr>
          <p:cNvPr id="145" name="Google Shape;145;p22"/>
          <p:cNvSpPr/>
          <p:nvPr/>
        </p:nvSpPr>
        <p:spPr>
          <a:xfrm>
            <a:off x="8207275" y="4660725"/>
            <a:ext cx="837900" cy="366000"/>
          </a:xfrm>
          <a:prstGeom prst="roundRect">
            <a:avLst>
              <a:gd fmla="val 16667" name="adj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/>
        </p:nvSpPr>
        <p:spPr>
          <a:xfrm>
            <a:off x="384300" y="140625"/>
            <a:ext cx="8382600" cy="93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ElectricType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200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   basic_attack 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'thunder shock'</a:t>
            </a:r>
            <a:br>
              <a:rPr lang="en" sz="1200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   damage 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40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prob 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0.1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377100" y="1023223"/>
            <a:ext cx="8382600" cy="93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trainer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self.name, self.trainer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name, trainer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self.level, self.hp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50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self.paralyzed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377100" y="1958325"/>
            <a:ext cx="8382600" cy="530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speak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 +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3" name="Google Shape;153;p23"/>
          <p:cNvSpPr txBox="1"/>
          <p:nvPr/>
        </p:nvSpPr>
        <p:spPr>
          <a:xfrm>
            <a:off x="377100" y="2488725"/>
            <a:ext cx="8382600" cy="1578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attack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other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self.speak()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(self.name, 'used', self.basic_attack,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other.receive_damage(self.damage)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random() &lt; self.prob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and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type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(other)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!=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ElectricType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2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other.paralyzed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(other.name,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'is paralyzed!'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377100" y="4067025"/>
            <a:ext cx="8382600" cy="885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receive_damage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damage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self.hp =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max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self.hp - damage)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self.hp ==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(self.name,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'fainted!'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5" name="Google Shape;155;p23"/>
          <p:cNvSpPr/>
          <p:nvPr/>
        </p:nvSpPr>
        <p:spPr>
          <a:xfrm>
            <a:off x="746775" y="1075725"/>
            <a:ext cx="4153200" cy="1413000"/>
          </a:xfrm>
          <a:prstGeom prst="roundRect">
            <a:avLst>
              <a:gd fmla="val 12845" name="adj"/>
            </a:avLst>
          </a:prstGeom>
          <a:noFill/>
          <a:ln cap="flat" cmpd="sng" w="19050">
            <a:solidFill>
              <a:srgbClr val="0371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3"/>
          <p:cNvSpPr/>
          <p:nvPr/>
        </p:nvSpPr>
        <p:spPr>
          <a:xfrm>
            <a:off x="809400" y="637400"/>
            <a:ext cx="1118400" cy="229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371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3"/>
          <p:cNvSpPr/>
          <p:nvPr/>
        </p:nvSpPr>
        <p:spPr>
          <a:xfrm>
            <a:off x="746775" y="4097950"/>
            <a:ext cx="3679800" cy="8547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371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3"/>
          <p:cNvSpPr/>
          <p:nvPr/>
        </p:nvSpPr>
        <p:spPr>
          <a:xfrm>
            <a:off x="797275" y="635000"/>
            <a:ext cx="1118400" cy="22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3"/>
          <p:cNvSpPr/>
          <p:nvPr/>
        </p:nvSpPr>
        <p:spPr>
          <a:xfrm>
            <a:off x="746775" y="1075725"/>
            <a:ext cx="4153200" cy="1413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746775" y="4067025"/>
            <a:ext cx="3740700" cy="88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dot expression rules</a:t>
            </a:r>
            <a:endParaRPr/>
          </a:p>
        </p:txBody>
      </p:sp>
      <p:sp>
        <p:nvSpPr>
          <p:cNvPr id="166" name="Google Shape;166;p24"/>
          <p:cNvSpPr txBox="1"/>
          <p:nvPr>
            <p:ph idx="1" type="body"/>
          </p:nvPr>
        </p:nvSpPr>
        <p:spPr>
          <a:xfrm>
            <a:off x="311700" y="1152475"/>
            <a:ext cx="8520600" cy="21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378CE"/>
                </a:solidFill>
                <a:highlight>
                  <a:srgbClr val="EFEFEF"/>
                </a:highlight>
              </a:rPr>
              <a:t>&lt;expression&gt;</a:t>
            </a:r>
            <a:r>
              <a:rPr lang="en" sz="1400">
                <a:solidFill>
                  <a:srgbClr val="000000"/>
                </a:solidFill>
                <a:highlight>
                  <a:srgbClr val="EFEFEF"/>
                </a:highlight>
              </a:rPr>
              <a:t>.</a:t>
            </a:r>
            <a:r>
              <a:rPr lang="en" sz="1400">
                <a:solidFill>
                  <a:srgbClr val="6AA84F"/>
                </a:solidFill>
                <a:highlight>
                  <a:srgbClr val="EFEFEF"/>
                </a:highlight>
              </a:rPr>
              <a:t>&lt;name&gt;</a:t>
            </a:r>
            <a:endParaRPr sz="1400">
              <a:solidFill>
                <a:srgbClr val="6AA84F"/>
              </a:solidFill>
              <a:highlight>
                <a:srgbClr val="EFEFE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rgbClr val="666666"/>
                </a:solidFill>
              </a:rPr>
              <a:t>How to evaluate:</a:t>
            </a:r>
            <a:endParaRPr i="1">
              <a:solidFill>
                <a:srgbClr val="666666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>
                <a:solidFill>
                  <a:schemeClr val="dk1"/>
                </a:solidFill>
              </a:rPr>
              <a:t>Evaluate </a:t>
            </a:r>
            <a:r>
              <a:rPr lang="en">
                <a:solidFill>
                  <a:srgbClr val="0371C1"/>
                </a:solidFill>
              </a:rPr>
              <a:t>&lt;expression&gt;</a:t>
            </a:r>
            <a:r>
              <a:rPr lang="en">
                <a:solidFill>
                  <a:schemeClr val="dk1"/>
                </a:solidFill>
              </a:rPr>
              <a:t>, which yields an object.</a:t>
            </a:r>
            <a:endParaRPr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>
                <a:solidFill>
                  <a:srgbClr val="6AA84F"/>
                </a:solidFill>
              </a:rPr>
              <a:t>&lt;name&gt;</a:t>
            </a:r>
            <a:r>
              <a:rPr lang="en">
                <a:solidFill>
                  <a:schemeClr val="dk1"/>
                </a:solidFill>
              </a:rPr>
              <a:t> is matched against the instance attributes of that object; if an attribute with that name exists, its value is returned.</a:t>
            </a:r>
            <a:endParaRPr>
              <a:solidFill>
                <a:schemeClr val="dk1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ono"/>
              <a:buAutoNum type="arabicPeriod"/>
            </a:pPr>
            <a:r>
              <a:rPr lang="en">
                <a:solidFill>
                  <a:schemeClr val="dk1"/>
                </a:solidFill>
              </a:rPr>
              <a:t>If not, the name is looked up in the class, which yields a class attribute value.</a:t>
            </a:r>
            <a:r>
              <a:rPr lang="en">
                <a:solidFill>
                  <a:srgbClr val="FF0000"/>
                </a:solidFill>
              </a:rPr>
              <a:t> </a:t>
            </a:r>
            <a:r>
              <a:rPr lang="en">
                <a:solidFill>
                  <a:srgbClr val="CC0000"/>
                </a:solidFill>
              </a:rPr>
              <a:t>If it is not found in the class, look in any superclasses.</a:t>
            </a:r>
            <a:endParaRPr>
              <a:solidFill>
                <a:srgbClr val="CC0000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Mono"/>
              <a:buAutoNum type="arabicPeriod"/>
            </a:pPr>
            <a:r>
              <a:rPr lang="en">
                <a:solidFill>
                  <a:schemeClr val="dk1"/>
                </a:solidFill>
              </a:rPr>
              <a:t>That value is returned unless it is a function, in which case a bound method is returned instead.</a:t>
            </a:r>
            <a:endParaRPr/>
          </a:p>
        </p:txBody>
      </p:sp>
      <p:sp>
        <p:nvSpPr>
          <p:cNvPr id="167" name="Google Shape;167;p24"/>
          <p:cNvSpPr txBox="1"/>
          <p:nvPr/>
        </p:nvSpPr>
        <p:spPr>
          <a:xfrm>
            <a:off x="464250" y="3263875"/>
            <a:ext cx="8215500" cy="1643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&gt;&gt;&gt; luxio = ElectricType('Luxio', 'Alex')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&gt;&gt;&gt; luxio.hp     # Found in instance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50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&gt;&gt;&gt; luxio.damage # Found in Pokemon class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40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&gt;&gt;&gt; luxio.basic_attack # Found in ElectricType class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'thunder shock'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Designing for inheritance</a:t>
            </a:r>
            <a:endParaRPr/>
          </a:p>
        </p:txBody>
      </p:sp>
      <p:sp>
        <p:nvSpPr>
          <p:cNvPr id="173" name="Google Shape;173;p25"/>
          <p:cNvSpPr txBox="1"/>
          <p:nvPr>
            <p:ph idx="1" type="body"/>
          </p:nvPr>
        </p:nvSpPr>
        <p:spPr>
          <a:xfrm>
            <a:off x="311700" y="1152475"/>
            <a:ext cx="8520600" cy="105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Don't repeat yourself; use existing implementations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Attributes that have been overridden are still accessible via class objects</a:t>
            </a:r>
            <a:endParaRPr sz="1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Look up attributes on instances when possible to allow for more specialization</a:t>
            </a:r>
            <a:endParaRPr sz="1400"/>
          </a:p>
        </p:txBody>
      </p:sp>
      <p:sp>
        <p:nvSpPr>
          <p:cNvPr id="174" name="Google Shape;174;p25"/>
          <p:cNvSpPr txBox="1"/>
          <p:nvPr/>
        </p:nvSpPr>
        <p:spPr>
          <a:xfrm>
            <a:off x="502200" y="2410025"/>
            <a:ext cx="8139600" cy="2494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ElectricType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(Pokemon):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basic_attack </a:t>
            </a:r>
            <a:r>
              <a:rPr lang="en" sz="160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'thunder shock'</a:t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   prob </a:t>
            </a:r>
            <a:r>
              <a:rPr lang="en" sz="1600">
                <a:solidFill>
                  <a:srgbClr val="85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0.1</a:t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attack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6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other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Pokemon.attack(self, other)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b="1"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random() &lt; self.prob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and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type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(other) </a:t>
            </a: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!=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ElectricType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other.paralyzed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(other.name,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'is paralyzed!'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5" name="Google Shape;175;p25"/>
          <p:cNvSpPr/>
          <p:nvPr/>
        </p:nvSpPr>
        <p:spPr>
          <a:xfrm>
            <a:off x="5155525" y="3004700"/>
            <a:ext cx="3423900" cy="763500"/>
          </a:xfrm>
          <a:prstGeom prst="wedgeRoundRectCallout">
            <a:avLst>
              <a:gd fmla="val -59209" name="adj1"/>
              <a:gd fmla="val 39122" name="adj2"/>
              <a:gd fmla="val 0" name="adj3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Reuse the general attack instead of rewriting code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6" name="Google Shape;176;p25"/>
          <p:cNvSpPr/>
          <p:nvPr/>
        </p:nvSpPr>
        <p:spPr>
          <a:xfrm>
            <a:off x="1415525" y="4380000"/>
            <a:ext cx="2462100" cy="763500"/>
          </a:xfrm>
          <a:prstGeom prst="wedgeRoundRectCallout">
            <a:avLst>
              <a:gd fmla="val 37193" name="adj1"/>
              <a:gd fmla="val -73955" name="adj2"/>
              <a:gd fmla="val 0" name="adj3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Use self.prob over ElectricType.prob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8136725" y="152225"/>
            <a:ext cx="837900" cy="366000"/>
          </a:xfrm>
          <a:prstGeom prst="roundRect">
            <a:avLst>
              <a:gd fmla="val 16667" name="adj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Practice</a:t>
            </a:r>
            <a:endParaRPr/>
          </a:p>
        </p:txBody>
      </p:sp>
      <p:sp>
        <p:nvSpPr>
          <p:cNvPr id="183" name="Google Shape;183;p26"/>
          <p:cNvSpPr/>
          <p:nvPr/>
        </p:nvSpPr>
        <p:spPr>
          <a:xfrm>
            <a:off x="8207275" y="4660725"/>
            <a:ext cx="837900" cy="366000"/>
          </a:xfrm>
          <a:prstGeom prst="roundRect">
            <a:avLst>
              <a:gd fmla="val 16667" name="adj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Practice</a:t>
            </a:r>
            <a:endParaRPr/>
          </a:p>
        </p:txBody>
      </p:sp>
      <p:sp>
        <p:nvSpPr>
          <p:cNvPr id="189" name="Google Shape;189;p27"/>
          <p:cNvSpPr txBox="1"/>
          <p:nvPr>
            <p:ph idx="1" type="body"/>
          </p:nvPr>
        </p:nvSpPr>
        <p:spPr>
          <a:xfrm>
            <a:off x="311700" y="95492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Specification: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Dog Class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4 legs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 name and owner’s name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When calling .speak() should say ‘woof!’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When calling .fetch(item) should say ‘I fetched’ + str(item)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Chicken Class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2 legs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When calling.speak() should say ‘cluck!’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 name and owner’s name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GoldenRetriever</a:t>
            </a:r>
            <a:r>
              <a:rPr lang="en"/>
              <a:t> Class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4 legs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 name and owner’s name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 breed equal to ‘Golden Retriever’</a:t>
            </a:r>
            <a:endParaRPr/>
          </a:p>
        </p:txBody>
      </p:sp>
      <p:sp>
        <p:nvSpPr>
          <p:cNvPr id="190" name="Google Shape;190;p27"/>
          <p:cNvSpPr txBox="1"/>
          <p:nvPr/>
        </p:nvSpPr>
        <p:spPr>
          <a:xfrm>
            <a:off x="3873500" y="3983575"/>
            <a:ext cx="5348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 Mono"/>
              <a:buChar char="○"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When calling .speak() should say ‘woof!’</a:t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 Mono"/>
              <a:buChar char="○"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When calling .fetch(item) should say ‘I fetched’ + str(item)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WWPD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&gt;&gt;&gt; class A: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...</a:t>
            </a:r>
            <a:r>
              <a:rPr lang="en"/>
              <a:t>     x = 10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...</a:t>
            </a:r>
            <a:r>
              <a:rPr lang="en"/>
              <a:t>     def __init__(self, y):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...</a:t>
            </a:r>
            <a:r>
              <a:rPr lang="en"/>
              <a:t>         self.y = y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...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&gt;&gt;&gt; a = A(4)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&gt;&gt;&gt; b = A(6)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/>
        </p:nvSpPr>
        <p:spPr>
          <a:xfrm>
            <a:off x="4043800" y="1152475"/>
            <a:ext cx="3000000" cy="38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a.x = 5</a:t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A.x</a:t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b.x</a:t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A.x = 15</a:t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a.x</a:t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b.x</a:t>
            </a:r>
            <a:endParaRPr sz="12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4043800" y="1822825"/>
            <a:ext cx="3000000" cy="31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15</a:t>
            </a:r>
            <a:endParaRPr sz="12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Re-Implement Rationals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Rational Class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Attributes</a:t>
            </a:r>
            <a:r>
              <a:rPr lang="en"/>
              <a:t>: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/>
              <a:t>Numerator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/>
              <a:t>Denominator</a:t>
            </a:r>
            <a:endParaRPr/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Methods: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/>
              <a:t>print() - should print ‘numerator / denominator’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/>
              <a:t>add(other) - should return a new rational with addition of current and other</a:t>
            </a:r>
            <a:endParaRPr/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</a:pPr>
            <a:r>
              <a:rPr lang="en"/>
              <a:t>mul(other) - should return a new rational with multiplication of current and other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Inheritance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energizing example</a:t>
            </a:r>
            <a:endParaRPr/>
          </a:p>
        </p:txBody>
      </p:sp>
      <p:sp>
        <p:nvSpPr>
          <p:cNvPr id="85" name="Google Shape;85;p18"/>
          <p:cNvSpPr txBox="1"/>
          <p:nvPr/>
        </p:nvSpPr>
        <p:spPr>
          <a:xfrm>
            <a:off x="491700" y="1017725"/>
            <a:ext cx="3954300" cy="779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Pokemon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"""A Pokemon."""</a:t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6" name="Google Shape;86;p18"/>
          <p:cNvSpPr txBox="1"/>
          <p:nvPr/>
        </p:nvSpPr>
        <p:spPr>
          <a:xfrm>
            <a:off x="4698050" y="1017725"/>
            <a:ext cx="3954300" cy="779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ElectricType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"""An electric Pokemon."""</a:t>
            </a:r>
            <a:endParaRPr sz="16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748B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8275" y="969000"/>
            <a:ext cx="1540525" cy="20540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test" id="88" name="Google Shape;8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67261">
            <a:off x="7682646" y="1571596"/>
            <a:ext cx="1393134" cy="2069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/>
        </p:nvSpPr>
        <p:spPr>
          <a:xfrm>
            <a:off x="468900" y="2040025"/>
            <a:ext cx="3999900" cy="31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All Pokemon have: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 name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 trainer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 level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an amount of HP (life)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an attack: tackle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Pokemon can: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say their name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attack other Pokemon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receive damage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0" name="Google Shape;90;p18"/>
          <p:cNvSpPr txBox="1"/>
          <p:nvPr/>
        </p:nvSpPr>
        <p:spPr>
          <a:xfrm>
            <a:off x="4675250" y="2040025"/>
            <a:ext cx="3999900" cy="31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Electric-type Pokemon have: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 name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 trainer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 level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an amount of HP (life)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an attack: </a:t>
            </a:r>
            <a:r>
              <a:rPr b="1" lang="en">
                <a:latin typeface="Roboto Mono"/>
                <a:ea typeface="Roboto Mono"/>
                <a:cs typeface="Roboto Mono"/>
                <a:sym typeface="Roboto Mono"/>
              </a:rPr>
              <a:t>thunder shock</a:t>
            </a:r>
            <a:endParaRPr b="1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Electric-type Pokemon can: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say their name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attack </a:t>
            </a:r>
            <a:r>
              <a:rPr b="1" lang="en">
                <a:latin typeface="Roboto Mono"/>
                <a:ea typeface="Roboto Mono"/>
                <a:cs typeface="Roboto Mono"/>
                <a:sym typeface="Roboto Mono"/>
              </a:rPr>
              <a:t>and sometimes paralyze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other Pokemon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receive damage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/>
        </p:nvSpPr>
        <p:spPr>
          <a:xfrm>
            <a:off x="380700" y="111150"/>
            <a:ext cx="8382600" cy="860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Pokemon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   basic_attack =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'tackle'</a:t>
            </a:r>
            <a:br>
              <a:rPr lang="en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   damage =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40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380700" y="971850"/>
            <a:ext cx="8382600" cy="1094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trainer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self.name, self.trainer </a:t>
            </a:r>
            <a:r>
              <a:rPr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name, trainer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self.level, self.hp </a:t>
            </a:r>
            <a:r>
              <a:rPr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50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self.paralyzed </a:t>
            </a:r>
            <a:r>
              <a:rPr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380700" y="2066550"/>
            <a:ext cx="8382600" cy="598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speak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 +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'!'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8" name="Google Shape;98;p19"/>
          <p:cNvSpPr txBox="1"/>
          <p:nvPr/>
        </p:nvSpPr>
        <p:spPr>
          <a:xfrm>
            <a:off x="380700" y="2665050"/>
            <a:ext cx="8382600" cy="1350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attack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other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b="1"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not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self.paralyzed: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self.speak()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'used'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self.basic_attack,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'!'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other.receive_damage(self.damage)</a:t>
            </a:r>
            <a:endParaRPr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380700" y="4015350"/>
            <a:ext cx="8382600" cy="1017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receive_damage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damage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self.hp =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max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self.hp - damage)</a:t>
            </a:r>
            <a:endParaRPr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b="1" lang="en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self.hp ==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'fainted!'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1200" y="498600"/>
            <a:ext cx="1703075" cy="227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/>
        </p:nvSpPr>
        <p:spPr>
          <a:xfrm>
            <a:off x="384300" y="140625"/>
            <a:ext cx="8382600" cy="93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ElectricType</a:t>
            </a: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200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   basic_attack 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'thunder shock'</a:t>
            </a:r>
            <a:br>
              <a:rPr lang="en" sz="1200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    damage 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40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prob 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0.1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377100" y="1023223"/>
            <a:ext cx="8382600" cy="935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name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trainer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self.name, self.trainer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name, trainer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self.level, self.hp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50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self.paralyzed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False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377100" y="1958325"/>
            <a:ext cx="8382600" cy="530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speak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 +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377100" y="2488725"/>
            <a:ext cx="8382600" cy="1578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attack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other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self.speak()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(self.name, 'used', self.basic_attack,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other.receive_damage(self.damage)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random() &lt; self.prob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and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type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(other)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!=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ElectricType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2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other.paralyzed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True</a:t>
            </a:r>
            <a:endParaRPr sz="12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38100" marR="38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(other.name,</a:t>
            </a:r>
            <a:r>
              <a:rPr lang="en" sz="12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'is paralyzed!'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377100" y="4067025"/>
            <a:ext cx="8382600" cy="885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receive_damage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2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damage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self.hp =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max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self.hp - damage)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</a:t>
            </a:r>
            <a:r>
              <a:rPr b="1" lang="en" sz="12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self.hp ==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 sz="1200">
                <a:solidFill>
                  <a:srgbClr val="0371C1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(self.name, </a:t>
            </a:r>
            <a:r>
              <a:rPr lang="en"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'fainted!'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descr="latest"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67261">
            <a:off x="6673646" y="523546"/>
            <a:ext cx="1393134" cy="2069908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0"/>
          <p:cNvSpPr/>
          <p:nvPr/>
        </p:nvSpPr>
        <p:spPr>
          <a:xfrm>
            <a:off x="746775" y="1075725"/>
            <a:ext cx="4153200" cy="1413000"/>
          </a:xfrm>
          <a:prstGeom prst="roundRect">
            <a:avLst>
              <a:gd fmla="val 12845" name="adj"/>
            </a:avLst>
          </a:prstGeom>
          <a:noFill/>
          <a:ln cap="flat" cmpd="sng" w="19050">
            <a:solidFill>
              <a:srgbClr val="0371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0"/>
          <p:cNvSpPr/>
          <p:nvPr/>
        </p:nvSpPr>
        <p:spPr>
          <a:xfrm>
            <a:off x="809400" y="637400"/>
            <a:ext cx="1118400" cy="229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371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0"/>
          <p:cNvSpPr/>
          <p:nvPr/>
        </p:nvSpPr>
        <p:spPr>
          <a:xfrm>
            <a:off x="746775" y="4097950"/>
            <a:ext cx="3679800" cy="8547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371C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0"/>
          <p:cNvSpPr/>
          <p:nvPr/>
        </p:nvSpPr>
        <p:spPr>
          <a:xfrm>
            <a:off x="6027100" y="3940400"/>
            <a:ext cx="2568000" cy="811200"/>
          </a:xfrm>
          <a:prstGeom prst="roundRect">
            <a:avLst>
              <a:gd fmla="val 16667" name="adj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This is a lot of repeated code! :(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Relationships</a:t>
            </a:r>
            <a:endParaRPr/>
          </a:p>
        </p:txBody>
      </p:sp>
      <p:sp>
        <p:nvSpPr>
          <p:cNvPr id="120" name="Google Shape;120;p21"/>
          <p:cNvSpPr txBox="1"/>
          <p:nvPr/>
        </p:nvSpPr>
        <p:spPr>
          <a:xfrm>
            <a:off x="249925" y="1017729"/>
            <a:ext cx="8520600" cy="3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Electric-type Pokemon are simply </a:t>
            </a:r>
            <a:r>
              <a:rPr i="1" lang="en">
                <a:latin typeface="Roboto Mono"/>
                <a:ea typeface="Roboto Mono"/>
                <a:cs typeface="Roboto Mono"/>
                <a:sym typeface="Roboto Mono"/>
              </a:rPr>
              <a:t>specialized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versions of regular Pokemon!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21" name="Google Shape;121;p21"/>
          <p:cNvGrpSpPr/>
          <p:nvPr/>
        </p:nvGrpSpPr>
        <p:grpSpPr>
          <a:xfrm>
            <a:off x="3662071" y="1405896"/>
            <a:ext cx="3021158" cy="1280656"/>
            <a:chOff x="3599925" y="2450246"/>
            <a:chExt cx="3631200" cy="1539250"/>
          </a:xfrm>
        </p:grpSpPr>
        <p:pic>
          <p:nvPicPr>
            <p:cNvPr id="122" name="Google Shape;122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99925" y="2450246"/>
              <a:ext cx="1154450" cy="1539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21"/>
            <p:cNvSpPr txBox="1"/>
            <p:nvPr/>
          </p:nvSpPr>
          <p:spPr>
            <a:xfrm>
              <a:off x="4921125" y="2596850"/>
              <a:ext cx="2310000" cy="124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basic_attack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damage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__init__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speak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attack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receive_damage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24" name="Google Shape;124;p21"/>
          <p:cNvGrpSpPr/>
          <p:nvPr/>
        </p:nvGrpSpPr>
        <p:grpSpPr>
          <a:xfrm>
            <a:off x="179688" y="2686552"/>
            <a:ext cx="3962635" cy="2456937"/>
            <a:chOff x="769350" y="4094552"/>
            <a:chExt cx="3962635" cy="2456937"/>
          </a:xfrm>
        </p:grpSpPr>
        <p:pic>
          <p:nvPicPr>
            <p:cNvPr id="125" name="Google Shape;125;p21"/>
            <p:cNvPicPr preferRelativeResize="0"/>
            <p:nvPr/>
          </p:nvPicPr>
          <p:blipFill rotWithShape="1">
            <a:blip r:embed="rId4">
              <a:alphaModFix/>
            </a:blip>
            <a:srcRect b="-3750" l="-4650" r="4649" t="3750"/>
            <a:stretch/>
          </p:blipFill>
          <p:spPr>
            <a:xfrm>
              <a:off x="769350" y="4518864"/>
              <a:ext cx="1639650" cy="2032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" name="Google Shape;126;p21"/>
            <p:cNvSpPr txBox="1"/>
            <p:nvPr/>
          </p:nvSpPr>
          <p:spPr>
            <a:xfrm>
              <a:off x="1839950" y="4442675"/>
              <a:ext cx="2310000" cy="124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basic_attack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swim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27" name="Google Shape;127;p21"/>
            <p:cNvCxnSpPr>
              <a:stCxn id="122" idx="2"/>
              <a:endCxn id="126" idx="0"/>
            </p:cNvCxnSpPr>
            <p:nvPr/>
          </p:nvCxnSpPr>
          <p:spPr>
            <a:xfrm flipH="1">
              <a:off x="2994985" y="4094552"/>
              <a:ext cx="1737000" cy="34800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128" name="Google Shape;128;p21"/>
          <p:cNvGrpSpPr/>
          <p:nvPr/>
        </p:nvGrpSpPr>
        <p:grpSpPr>
          <a:xfrm>
            <a:off x="4142323" y="2686552"/>
            <a:ext cx="5140890" cy="2359523"/>
            <a:chOff x="4142323" y="2686552"/>
            <a:chExt cx="5140890" cy="2359523"/>
          </a:xfrm>
        </p:grpSpPr>
        <p:cxnSp>
          <p:nvCxnSpPr>
            <p:cNvPr id="129" name="Google Shape;129;p21"/>
            <p:cNvCxnSpPr>
              <a:stCxn id="122" idx="2"/>
            </p:cNvCxnSpPr>
            <p:nvPr/>
          </p:nvCxnSpPr>
          <p:spPr>
            <a:xfrm>
              <a:off x="4142323" y="2686552"/>
              <a:ext cx="2226300" cy="102030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pic>
          <p:nvPicPr>
            <p:cNvPr id="130" name="Google Shape;130;p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419097" y="3347825"/>
              <a:ext cx="1698250" cy="169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" name="Google Shape;131;p21"/>
            <p:cNvSpPr txBox="1"/>
            <p:nvPr/>
          </p:nvSpPr>
          <p:spPr>
            <a:xfrm>
              <a:off x="6973213" y="3228213"/>
              <a:ext cx="2310000" cy="124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fly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32" name="Google Shape;132;p21"/>
          <p:cNvGrpSpPr/>
          <p:nvPr/>
        </p:nvGrpSpPr>
        <p:grpSpPr>
          <a:xfrm>
            <a:off x="2913814" y="2686552"/>
            <a:ext cx="3769398" cy="2456948"/>
            <a:chOff x="2913814" y="2686552"/>
            <a:chExt cx="3769398" cy="2456948"/>
          </a:xfrm>
        </p:grpSpPr>
        <p:grpSp>
          <p:nvGrpSpPr>
            <p:cNvPr id="133" name="Google Shape;133;p21"/>
            <p:cNvGrpSpPr/>
            <p:nvPr/>
          </p:nvGrpSpPr>
          <p:grpSpPr>
            <a:xfrm>
              <a:off x="2913814" y="3178650"/>
              <a:ext cx="3769398" cy="1964850"/>
              <a:chOff x="3461727" y="4552750"/>
              <a:chExt cx="3769398" cy="1964850"/>
            </a:xfrm>
          </p:grpSpPr>
          <p:pic>
            <p:nvPicPr>
              <p:cNvPr descr="latest" id="134" name="Google Shape;134;p21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 rot="-667252">
                <a:off x="3621110" y="4650935"/>
                <a:ext cx="1190282" cy="176848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5" name="Google Shape;135;p21"/>
              <p:cNvSpPr txBox="1"/>
              <p:nvPr/>
            </p:nvSpPr>
            <p:spPr>
              <a:xfrm>
                <a:off x="4921125" y="4911025"/>
                <a:ext cx="2310000" cy="124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basic_attack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prob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 Mono"/>
                    <a:ea typeface="Roboto Mono"/>
                    <a:cs typeface="Roboto Mono"/>
                    <a:sym typeface="Roboto Mono"/>
                  </a:rPr>
                  <a:t>attack</a:t>
                </a:r>
                <a:endParaRPr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136" name="Google Shape;136;p21"/>
            <p:cNvCxnSpPr>
              <a:stCxn id="122" idx="2"/>
            </p:cNvCxnSpPr>
            <p:nvPr/>
          </p:nvCxnSpPr>
          <p:spPr>
            <a:xfrm flipH="1">
              <a:off x="3842023" y="2686552"/>
              <a:ext cx="300300" cy="769800"/>
            </a:xfrm>
            <a:prstGeom prst="straightConnector1">
              <a:avLst/>
            </a:prstGeom>
            <a:noFill/>
            <a:ln cap="flat" cmpd="sng" w="190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